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7.jpg" ContentType="image/png"/>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8" r:id="rId3"/>
    <p:sldId id="307" r:id="rId4"/>
    <p:sldId id="260" r:id="rId5"/>
    <p:sldId id="362" r:id="rId6"/>
    <p:sldId id="309" r:id="rId7"/>
    <p:sldId id="363" r:id="rId8"/>
    <p:sldId id="364" r:id="rId9"/>
    <p:sldId id="365" r:id="rId10"/>
    <p:sldId id="366" r:id="rId11"/>
    <p:sldId id="314" r:id="rId12"/>
    <p:sldId id="368" r:id="rId13"/>
    <p:sldId id="316" r:id="rId14"/>
    <p:sldId id="369" r:id="rId15"/>
    <p:sldId id="370" r:id="rId16"/>
    <p:sldId id="371" r:id="rId17"/>
    <p:sldId id="325" r:id="rId18"/>
    <p:sldId id="373" r:id="rId19"/>
    <p:sldId id="372" r:id="rId20"/>
    <p:sldId id="374" r:id="rId21"/>
    <p:sldId id="375" r:id="rId22"/>
    <p:sldId id="376" r:id="rId23"/>
    <p:sldId id="377" r:id="rId24"/>
    <p:sldId id="378" r:id="rId25"/>
    <p:sldId id="379" r:id="rId26"/>
    <p:sldId id="380" r:id="rId27"/>
    <p:sldId id="381" r:id="rId28"/>
    <p:sldId id="382" r:id="rId29"/>
    <p:sldId id="383" r:id="rId30"/>
    <p:sldId id="384" r:id="rId31"/>
    <p:sldId id="385" r:id="rId32"/>
    <p:sldId id="36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6" autoAdjust="0"/>
    <p:restoredTop sz="88927" autoAdjust="0"/>
  </p:normalViewPr>
  <p:slideViewPr>
    <p:cSldViewPr snapToGrid="0">
      <p:cViewPr varScale="1">
        <p:scale>
          <a:sx n="56" d="100"/>
          <a:sy n="56" d="100"/>
        </p:scale>
        <p:origin x="9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dgm:t>
        <a:bodyPr/>
        <a:lstStyle/>
        <a:p>
          <a:r>
            <a:rPr lang="en-US" sz="2400" b="1"/>
            <a:t>Rehearsal strategies</a:t>
          </a:r>
          <a:r>
            <a:rPr lang="en-US" sz="2400"/>
            <a:t>, </a:t>
          </a:r>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96C3EB60-C6B1-4982-97A2-E01F043AA3FC}">
      <dgm:prSet custT="1"/>
      <dgm:spPr>
        <a:solidFill>
          <a:schemeClr val="accent1"/>
        </a:solidFill>
      </dgm:spPr>
      <dgm:t>
        <a:bodyPr/>
        <a:lstStyle/>
        <a:p>
          <a:r>
            <a:rPr lang="en-US" sz="2400" b="1"/>
            <a:t>Elaboration strategies</a:t>
          </a:r>
          <a:r>
            <a:rPr lang="en-US" sz="2400"/>
            <a:t>, </a:t>
          </a:r>
        </a:p>
      </dgm:t>
    </dgm:pt>
    <dgm:pt modelId="{5B4818B0-A877-478C-8DB9-DD502ABC040D}" type="parTrans" cxnId="{3BCA4238-44DB-48B6-B807-F3DA0B0BE0BF}">
      <dgm:prSet/>
      <dgm:spPr/>
      <dgm:t>
        <a:bodyPr/>
        <a:lstStyle/>
        <a:p>
          <a:endParaRPr lang="en-US"/>
        </a:p>
      </dgm:t>
    </dgm:pt>
    <dgm:pt modelId="{44F63E38-BA20-45DD-AB4A-1614A6EDBA79}" type="sibTrans" cxnId="{3BCA4238-44DB-48B6-B807-F3DA0B0BE0BF}">
      <dgm:prSet/>
      <dgm:spPr/>
      <dgm:t>
        <a:bodyPr/>
        <a:lstStyle/>
        <a:p>
          <a:endParaRPr lang="en-US"/>
        </a:p>
      </dgm:t>
    </dgm:pt>
    <dgm:pt modelId="{9E6CE235-ECE5-4CA7-AD53-FCB1678D1793}">
      <dgm:prSet custT="1"/>
      <dgm:spPr>
        <a:solidFill>
          <a:schemeClr val="accent6"/>
        </a:solidFill>
      </dgm:spPr>
      <dgm:t>
        <a:bodyPr/>
        <a:lstStyle/>
        <a:p>
          <a:r>
            <a:rPr lang="en-US" sz="2400" b="1"/>
            <a:t>Organizational strategies</a:t>
          </a:r>
          <a:r>
            <a:rPr lang="en-US" sz="2400"/>
            <a:t>, </a:t>
          </a:r>
        </a:p>
      </dgm:t>
    </dgm:pt>
    <dgm:pt modelId="{65FD0EA6-E5E3-4E2C-9E25-82DDB18FD95F}" type="parTrans" cxnId="{166901F7-C8B5-4521-90FF-B7F1108FCA1D}">
      <dgm:prSet/>
      <dgm:spPr/>
      <dgm:t>
        <a:bodyPr/>
        <a:lstStyle/>
        <a:p>
          <a:endParaRPr lang="en-US"/>
        </a:p>
      </dgm:t>
    </dgm:pt>
    <dgm:pt modelId="{207DD6C7-1EAA-4364-BC69-908FC3E4406F}" type="sibTrans" cxnId="{166901F7-C8B5-4521-90FF-B7F1108FCA1D}">
      <dgm:prSet/>
      <dgm:spPr/>
      <dgm:t>
        <a:bodyPr/>
        <a:lstStyle/>
        <a:p>
          <a:endParaRPr lang="en-US"/>
        </a:p>
      </dgm:t>
    </dgm:pt>
    <dgm:pt modelId="{833CC24D-3C40-45EA-94BE-6AC1A324944F}">
      <dgm:prSet custT="1"/>
      <dgm:spPr>
        <a:solidFill>
          <a:srgbClr val="FF0000"/>
        </a:solidFill>
      </dgm:spPr>
      <dgm:t>
        <a:bodyPr/>
        <a:lstStyle/>
        <a:p>
          <a:r>
            <a:rPr lang="en-US" sz="2400" b="1"/>
            <a:t>Comprehension monitoring strategies</a:t>
          </a:r>
          <a:r>
            <a:rPr lang="en-US" sz="2400"/>
            <a:t>,</a:t>
          </a:r>
        </a:p>
      </dgm:t>
    </dgm:pt>
    <dgm:pt modelId="{8D896F52-CC3A-49D2-8248-2351C9D57444}" type="parTrans" cxnId="{491B0675-4D4C-41DE-8AB6-47B865B2548F}">
      <dgm:prSet/>
      <dgm:spPr/>
      <dgm:t>
        <a:bodyPr/>
        <a:lstStyle/>
        <a:p>
          <a:endParaRPr lang="en-US"/>
        </a:p>
      </dgm:t>
    </dgm:pt>
    <dgm:pt modelId="{621C60A6-2D01-448F-8C35-D7AC0199971D}" type="sibTrans" cxnId="{491B0675-4D4C-41DE-8AB6-47B865B2548F}">
      <dgm:prSet/>
      <dgm:spPr/>
      <dgm:t>
        <a:bodyPr/>
        <a:lstStyle/>
        <a:p>
          <a:endParaRPr lang="en-US"/>
        </a:p>
      </dgm:t>
    </dgm:pt>
    <dgm:pt modelId="{7D1B4182-C28E-4509-A430-3A08759F1B1C}">
      <dgm:prSet custT="1"/>
      <dgm:spPr>
        <a:solidFill>
          <a:srgbClr val="002060"/>
        </a:solidFill>
      </dgm:spPr>
      <dgm:t>
        <a:bodyPr/>
        <a:lstStyle/>
        <a:p>
          <a:r>
            <a:rPr lang="en-US" sz="2400" b="1"/>
            <a:t>Affective and motivational strategies.</a:t>
          </a:r>
          <a:endParaRPr lang="en-US" sz="2400"/>
        </a:p>
      </dgm:t>
    </dgm:pt>
    <dgm:pt modelId="{F23CEEF2-7969-4B12-83E0-DB00389156E4}" type="parTrans" cxnId="{4678C9B6-FA56-4D70-B4F3-035B67360D53}">
      <dgm:prSet/>
      <dgm:spPr/>
      <dgm:t>
        <a:bodyPr/>
        <a:lstStyle/>
        <a:p>
          <a:endParaRPr lang="en-US"/>
        </a:p>
      </dgm:t>
    </dgm:pt>
    <dgm:pt modelId="{BEA7AFA2-5C8D-4304-AE3B-3332928EF1BF}" type="sibTrans" cxnId="{4678C9B6-FA56-4D70-B4F3-035B67360D53}">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5"/>
      <dgm:spPr/>
    </dgm:pt>
    <dgm:pt modelId="{ADA17862-E19B-4770-AFD5-B52EF5144C9E}" type="pres">
      <dgm:prSet presAssocID="{2D5FF7E1-5ECB-4317-97D5-B5570312EF8A}" presName="parentText" presStyleLbl="node1" presStyleIdx="0" presStyleCnt="5">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5">
        <dgm:presLayoutVars>
          <dgm:bulletEnabled val="1"/>
        </dgm:presLayoutVars>
      </dgm:prSet>
      <dgm:spPr/>
    </dgm:pt>
    <dgm:pt modelId="{1403B82C-6AF4-4B15-81C4-4E633DAAEB46}" type="pres">
      <dgm:prSet presAssocID="{FD478E3D-E75C-4D9E-A257-D08A11DC99ED}" presName="spaceBetweenRectangles" presStyleCnt="0"/>
      <dgm:spPr/>
    </dgm:pt>
    <dgm:pt modelId="{F0CB22B8-3D43-40D0-8470-F3BA41C993B7}" type="pres">
      <dgm:prSet presAssocID="{96C3EB60-C6B1-4982-97A2-E01F043AA3FC}" presName="parentLin" presStyleCnt="0"/>
      <dgm:spPr/>
    </dgm:pt>
    <dgm:pt modelId="{865D7721-34E0-490B-9EBF-FED84C6E58D5}" type="pres">
      <dgm:prSet presAssocID="{96C3EB60-C6B1-4982-97A2-E01F043AA3FC}" presName="parentLeftMargin" presStyleLbl="node1" presStyleIdx="0" presStyleCnt="5"/>
      <dgm:spPr/>
    </dgm:pt>
    <dgm:pt modelId="{25E6DB55-37E4-424A-8575-F726B66DD4E1}" type="pres">
      <dgm:prSet presAssocID="{96C3EB60-C6B1-4982-97A2-E01F043AA3FC}" presName="parentText" presStyleLbl="node1" presStyleIdx="1" presStyleCnt="5">
        <dgm:presLayoutVars>
          <dgm:chMax val="0"/>
          <dgm:bulletEnabled val="1"/>
        </dgm:presLayoutVars>
      </dgm:prSet>
      <dgm:spPr/>
    </dgm:pt>
    <dgm:pt modelId="{71DD9B86-2DD3-4DA4-B845-4EBD8A8DAB10}" type="pres">
      <dgm:prSet presAssocID="{96C3EB60-C6B1-4982-97A2-E01F043AA3FC}" presName="negativeSpace" presStyleCnt="0"/>
      <dgm:spPr/>
    </dgm:pt>
    <dgm:pt modelId="{299CB1C7-C77A-4033-8B31-4D900CF54108}" type="pres">
      <dgm:prSet presAssocID="{96C3EB60-C6B1-4982-97A2-E01F043AA3FC}" presName="childText" presStyleLbl="conFgAcc1" presStyleIdx="1" presStyleCnt="5">
        <dgm:presLayoutVars>
          <dgm:bulletEnabled val="1"/>
        </dgm:presLayoutVars>
      </dgm:prSet>
      <dgm:spPr/>
    </dgm:pt>
    <dgm:pt modelId="{145D6231-E491-463F-AD61-9E4FC92F7922}" type="pres">
      <dgm:prSet presAssocID="{44F63E38-BA20-45DD-AB4A-1614A6EDBA79}" presName="spaceBetweenRectangles" presStyleCnt="0"/>
      <dgm:spPr/>
    </dgm:pt>
    <dgm:pt modelId="{7A884A39-A944-4D19-BF91-FA5A9B2CDA7A}" type="pres">
      <dgm:prSet presAssocID="{9E6CE235-ECE5-4CA7-AD53-FCB1678D1793}" presName="parentLin" presStyleCnt="0"/>
      <dgm:spPr/>
    </dgm:pt>
    <dgm:pt modelId="{61B8C724-3FCF-4FA3-B8F1-973CD3C97F36}" type="pres">
      <dgm:prSet presAssocID="{9E6CE235-ECE5-4CA7-AD53-FCB1678D1793}" presName="parentLeftMargin" presStyleLbl="node1" presStyleIdx="1" presStyleCnt="5"/>
      <dgm:spPr/>
    </dgm:pt>
    <dgm:pt modelId="{42C30021-5CF3-4DBB-B0C3-908934C26EAF}" type="pres">
      <dgm:prSet presAssocID="{9E6CE235-ECE5-4CA7-AD53-FCB1678D1793}" presName="parentText" presStyleLbl="node1" presStyleIdx="2" presStyleCnt="5">
        <dgm:presLayoutVars>
          <dgm:chMax val="0"/>
          <dgm:bulletEnabled val="1"/>
        </dgm:presLayoutVars>
      </dgm:prSet>
      <dgm:spPr/>
    </dgm:pt>
    <dgm:pt modelId="{605A115C-BDE4-4CBE-A8D6-B1BF6D1BD636}" type="pres">
      <dgm:prSet presAssocID="{9E6CE235-ECE5-4CA7-AD53-FCB1678D1793}" presName="negativeSpace" presStyleCnt="0"/>
      <dgm:spPr/>
    </dgm:pt>
    <dgm:pt modelId="{0525E755-309E-4635-8313-414E4EFF3993}" type="pres">
      <dgm:prSet presAssocID="{9E6CE235-ECE5-4CA7-AD53-FCB1678D1793}" presName="childText" presStyleLbl="conFgAcc1" presStyleIdx="2" presStyleCnt="5">
        <dgm:presLayoutVars>
          <dgm:bulletEnabled val="1"/>
        </dgm:presLayoutVars>
      </dgm:prSet>
      <dgm:spPr/>
    </dgm:pt>
    <dgm:pt modelId="{987A65E4-CDEF-4B19-82EB-CA68633600DA}" type="pres">
      <dgm:prSet presAssocID="{207DD6C7-1EAA-4364-BC69-908FC3E4406F}" presName="spaceBetweenRectangles" presStyleCnt="0"/>
      <dgm:spPr/>
    </dgm:pt>
    <dgm:pt modelId="{E3329434-EB7B-4893-BA1D-067C31410354}" type="pres">
      <dgm:prSet presAssocID="{833CC24D-3C40-45EA-94BE-6AC1A324944F}" presName="parentLin" presStyleCnt="0"/>
      <dgm:spPr/>
    </dgm:pt>
    <dgm:pt modelId="{C89FF6AE-A598-4A06-B412-E5EA2279D575}" type="pres">
      <dgm:prSet presAssocID="{833CC24D-3C40-45EA-94BE-6AC1A324944F}" presName="parentLeftMargin" presStyleLbl="node1" presStyleIdx="2" presStyleCnt="5"/>
      <dgm:spPr/>
    </dgm:pt>
    <dgm:pt modelId="{6DE87C05-2099-40E2-B3D4-B785B83E221D}" type="pres">
      <dgm:prSet presAssocID="{833CC24D-3C40-45EA-94BE-6AC1A324944F}" presName="parentText" presStyleLbl="node1" presStyleIdx="3" presStyleCnt="5">
        <dgm:presLayoutVars>
          <dgm:chMax val="0"/>
          <dgm:bulletEnabled val="1"/>
        </dgm:presLayoutVars>
      </dgm:prSet>
      <dgm:spPr/>
    </dgm:pt>
    <dgm:pt modelId="{6CF71907-0A89-4647-9C94-B1113115BE65}" type="pres">
      <dgm:prSet presAssocID="{833CC24D-3C40-45EA-94BE-6AC1A324944F}" presName="negativeSpace" presStyleCnt="0"/>
      <dgm:spPr/>
    </dgm:pt>
    <dgm:pt modelId="{DF8E6C49-142C-4833-8563-D579C1EAE356}" type="pres">
      <dgm:prSet presAssocID="{833CC24D-3C40-45EA-94BE-6AC1A324944F}" presName="childText" presStyleLbl="conFgAcc1" presStyleIdx="3" presStyleCnt="5">
        <dgm:presLayoutVars>
          <dgm:bulletEnabled val="1"/>
        </dgm:presLayoutVars>
      </dgm:prSet>
      <dgm:spPr/>
    </dgm:pt>
    <dgm:pt modelId="{2C820040-63D0-415A-B78F-232D5047081C}" type="pres">
      <dgm:prSet presAssocID="{621C60A6-2D01-448F-8C35-D7AC0199971D}" presName="spaceBetweenRectangles" presStyleCnt="0"/>
      <dgm:spPr/>
    </dgm:pt>
    <dgm:pt modelId="{0DA46FFA-495D-47A7-84BA-B1D41E205414}" type="pres">
      <dgm:prSet presAssocID="{7D1B4182-C28E-4509-A430-3A08759F1B1C}" presName="parentLin" presStyleCnt="0"/>
      <dgm:spPr/>
    </dgm:pt>
    <dgm:pt modelId="{7F1F12BB-7EA4-449F-BB98-98FFC44002EE}" type="pres">
      <dgm:prSet presAssocID="{7D1B4182-C28E-4509-A430-3A08759F1B1C}" presName="parentLeftMargin" presStyleLbl="node1" presStyleIdx="3" presStyleCnt="5"/>
      <dgm:spPr/>
    </dgm:pt>
    <dgm:pt modelId="{5224F5D8-6F62-4788-A97C-3257CC200C2E}" type="pres">
      <dgm:prSet presAssocID="{7D1B4182-C28E-4509-A430-3A08759F1B1C}" presName="parentText" presStyleLbl="node1" presStyleIdx="4" presStyleCnt="5">
        <dgm:presLayoutVars>
          <dgm:chMax val="0"/>
          <dgm:bulletEnabled val="1"/>
        </dgm:presLayoutVars>
      </dgm:prSet>
      <dgm:spPr/>
    </dgm:pt>
    <dgm:pt modelId="{A6A7A8C1-79FB-4EE3-8D8A-2DCDD997746D}" type="pres">
      <dgm:prSet presAssocID="{7D1B4182-C28E-4509-A430-3A08759F1B1C}" presName="negativeSpace" presStyleCnt="0"/>
      <dgm:spPr/>
    </dgm:pt>
    <dgm:pt modelId="{90E6998D-8D0D-4577-B032-3EB67A5CC05E}" type="pres">
      <dgm:prSet presAssocID="{7D1B4182-C28E-4509-A430-3A08759F1B1C}" presName="childText" presStyleLbl="conFgAcc1" presStyleIdx="4" presStyleCnt="5">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C8B8F51E-30C3-41CE-96F9-B07A3CAC8054}" type="presOf" srcId="{7D1B4182-C28E-4509-A430-3A08759F1B1C}" destId="{7F1F12BB-7EA4-449F-BB98-98FFC44002EE}" srcOrd="0" destOrd="0" presId="urn:microsoft.com/office/officeart/2005/8/layout/list1"/>
    <dgm:cxn modelId="{AB878428-F197-4B33-A80F-FD6BC33F0866}" type="presOf" srcId="{96C3EB60-C6B1-4982-97A2-E01F043AA3FC}" destId="{25E6DB55-37E4-424A-8575-F726B66DD4E1}" srcOrd="1" destOrd="0" presId="urn:microsoft.com/office/officeart/2005/8/layout/list1"/>
    <dgm:cxn modelId="{3BCA4238-44DB-48B6-B807-F3DA0B0BE0BF}" srcId="{728424CB-D806-46EF-A575-0F6B5364618B}" destId="{96C3EB60-C6B1-4982-97A2-E01F043AA3FC}" srcOrd="1" destOrd="0" parTransId="{5B4818B0-A877-478C-8DB9-DD502ABC040D}" sibTransId="{44F63E38-BA20-45DD-AB4A-1614A6EDBA79}"/>
    <dgm:cxn modelId="{491B0675-4D4C-41DE-8AB6-47B865B2548F}" srcId="{728424CB-D806-46EF-A575-0F6B5364618B}" destId="{833CC24D-3C40-45EA-94BE-6AC1A324944F}" srcOrd="3" destOrd="0" parTransId="{8D896F52-CC3A-49D2-8248-2351C9D57444}" sibTransId="{621C60A6-2D01-448F-8C35-D7AC0199971D}"/>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3BF3BBAA-7B97-4608-B602-DE51C6DEF3ED}" type="presOf" srcId="{96C3EB60-C6B1-4982-97A2-E01F043AA3FC}" destId="{865D7721-34E0-490B-9EBF-FED84C6E58D5}" srcOrd="0" destOrd="0" presId="urn:microsoft.com/office/officeart/2005/8/layout/list1"/>
    <dgm:cxn modelId="{FD4B96B1-8416-4D23-AC33-2C23E6D539D7}" type="presOf" srcId="{7D1B4182-C28E-4509-A430-3A08759F1B1C}" destId="{5224F5D8-6F62-4788-A97C-3257CC200C2E}" srcOrd="1" destOrd="0" presId="urn:microsoft.com/office/officeart/2005/8/layout/list1"/>
    <dgm:cxn modelId="{A54DC6B5-DB9B-483A-A73E-FFF6A7416155}" type="presOf" srcId="{833CC24D-3C40-45EA-94BE-6AC1A324944F}" destId="{C89FF6AE-A598-4A06-B412-E5EA2279D575}" srcOrd="0" destOrd="0" presId="urn:microsoft.com/office/officeart/2005/8/layout/list1"/>
    <dgm:cxn modelId="{4678C9B6-FA56-4D70-B4F3-035B67360D53}" srcId="{728424CB-D806-46EF-A575-0F6B5364618B}" destId="{7D1B4182-C28E-4509-A430-3A08759F1B1C}" srcOrd="4" destOrd="0" parTransId="{F23CEEF2-7969-4B12-83E0-DB00389156E4}" sibTransId="{BEA7AFA2-5C8D-4304-AE3B-3332928EF1BF}"/>
    <dgm:cxn modelId="{00C432CD-1132-4643-81E2-D0515EC18233}" type="presOf" srcId="{9E6CE235-ECE5-4CA7-AD53-FCB1678D1793}" destId="{42C30021-5CF3-4DBB-B0C3-908934C26EAF}" srcOrd="1" destOrd="0" presId="urn:microsoft.com/office/officeart/2005/8/layout/list1"/>
    <dgm:cxn modelId="{0B0E35D6-4832-4EB5-9D94-F568DB795CB8}" type="presOf" srcId="{9E6CE235-ECE5-4CA7-AD53-FCB1678D1793}" destId="{61B8C724-3FCF-4FA3-B8F1-973CD3C97F36}" srcOrd="0" destOrd="0" presId="urn:microsoft.com/office/officeart/2005/8/layout/list1"/>
    <dgm:cxn modelId="{AAC92BF2-0D42-4C5C-9DB5-24D3F071DE24}" type="presOf" srcId="{833CC24D-3C40-45EA-94BE-6AC1A324944F}" destId="{6DE87C05-2099-40E2-B3D4-B785B83E221D}" srcOrd="1" destOrd="0" presId="urn:microsoft.com/office/officeart/2005/8/layout/list1"/>
    <dgm:cxn modelId="{166901F7-C8B5-4521-90FF-B7F1108FCA1D}" srcId="{728424CB-D806-46EF-A575-0F6B5364618B}" destId="{9E6CE235-ECE5-4CA7-AD53-FCB1678D1793}" srcOrd="2" destOrd="0" parTransId="{65FD0EA6-E5E3-4E2C-9E25-82DDB18FD95F}" sibTransId="{207DD6C7-1EAA-4364-BC69-908FC3E4406F}"/>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 modelId="{07263D53-E394-4B8E-BD0C-4D9E0D1B22F5}" type="presParOf" srcId="{52812833-0ED7-4A11-A0EA-6F8E8F905946}" destId="{1403B82C-6AF4-4B15-81C4-4E633DAAEB46}" srcOrd="3" destOrd="0" presId="urn:microsoft.com/office/officeart/2005/8/layout/list1"/>
    <dgm:cxn modelId="{58EAA74D-22BC-4367-AF41-ABA25FAAA60D}" type="presParOf" srcId="{52812833-0ED7-4A11-A0EA-6F8E8F905946}" destId="{F0CB22B8-3D43-40D0-8470-F3BA41C993B7}" srcOrd="4" destOrd="0" presId="urn:microsoft.com/office/officeart/2005/8/layout/list1"/>
    <dgm:cxn modelId="{4DAC9363-F040-4CB9-82FF-E3F9B4B4858E}" type="presParOf" srcId="{F0CB22B8-3D43-40D0-8470-F3BA41C993B7}" destId="{865D7721-34E0-490B-9EBF-FED84C6E58D5}" srcOrd="0" destOrd="0" presId="urn:microsoft.com/office/officeart/2005/8/layout/list1"/>
    <dgm:cxn modelId="{AC2D3348-AF95-4B48-800B-2830B528A53D}" type="presParOf" srcId="{F0CB22B8-3D43-40D0-8470-F3BA41C993B7}" destId="{25E6DB55-37E4-424A-8575-F726B66DD4E1}" srcOrd="1" destOrd="0" presId="urn:microsoft.com/office/officeart/2005/8/layout/list1"/>
    <dgm:cxn modelId="{F72274A7-C020-49A1-A927-B30E1FCBF0CD}" type="presParOf" srcId="{52812833-0ED7-4A11-A0EA-6F8E8F905946}" destId="{71DD9B86-2DD3-4DA4-B845-4EBD8A8DAB10}" srcOrd="5" destOrd="0" presId="urn:microsoft.com/office/officeart/2005/8/layout/list1"/>
    <dgm:cxn modelId="{659D0735-2009-45CA-B4E3-A6AE0A225F95}" type="presParOf" srcId="{52812833-0ED7-4A11-A0EA-6F8E8F905946}" destId="{299CB1C7-C77A-4033-8B31-4D900CF54108}" srcOrd="6" destOrd="0" presId="urn:microsoft.com/office/officeart/2005/8/layout/list1"/>
    <dgm:cxn modelId="{6148BA5A-7DBA-487D-80DC-0FE470A6146F}" type="presParOf" srcId="{52812833-0ED7-4A11-A0EA-6F8E8F905946}" destId="{145D6231-E491-463F-AD61-9E4FC92F7922}" srcOrd="7" destOrd="0" presId="urn:microsoft.com/office/officeart/2005/8/layout/list1"/>
    <dgm:cxn modelId="{254BE4FF-D07F-4A8E-9D40-037B1B8A8C6F}" type="presParOf" srcId="{52812833-0ED7-4A11-A0EA-6F8E8F905946}" destId="{7A884A39-A944-4D19-BF91-FA5A9B2CDA7A}" srcOrd="8" destOrd="0" presId="urn:microsoft.com/office/officeart/2005/8/layout/list1"/>
    <dgm:cxn modelId="{56EC0ECB-9285-4B91-8D88-6C9C960C89EF}" type="presParOf" srcId="{7A884A39-A944-4D19-BF91-FA5A9B2CDA7A}" destId="{61B8C724-3FCF-4FA3-B8F1-973CD3C97F36}" srcOrd="0" destOrd="0" presId="urn:microsoft.com/office/officeart/2005/8/layout/list1"/>
    <dgm:cxn modelId="{3897B533-B89E-461A-B385-1331701BE815}" type="presParOf" srcId="{7A884A39-A944-4D19-BF91-FA5A9B2CDA7A}" destId="{42C30021-5CF3-4DBB-B0C3-908934C26EAF}" srcOrd="1" destOrd="0" presId="urn:microsoft.com/office/officeart/2005/8/layout/list1"/>
    <dgm:cxn modelId="{9280684C-99F2-4AB2-8669-4CF0CB25490F}" type="presParOf" srcId="{52812833-0ED7-4A11-A0EA-6F8E8F905946}" destId="{605A115C-BDE4-4CBE-A8D6-B1BF6D1BD636}" srcOrd="9" destOrd="0" presId="urn:microsoft.com/office/officeart/2005/8/layout/list1"/>
    <dgm:cxn modelId="{CE6C8E81-41A3-47AD-ACB2-1F2CA090B421}" type="presParOf" srcId="{52812833-0ED7-4A11-A0EA-6F8E8F905946}" destId="{0525E755-309E-4635-8313-414E4EFF3993}" srcOrd="10" destOrd="0" presId="urn:microsoft.com/office/officeart/2005/8/layout/list1"/>
    <dgm:cxn modelId="{6F301B85-D9BC-4F86-8458-922C67EB197A}" type="presParOf" srcId="{52812833-0ED7-4A11-A0EA-6F8E8F905946}" destId="{987A65E4-CDEF-4B19-82EB-CA68633600DA}" srcOrd="11" destOrd="0" presId="urn:microsoft.com/office/officeart/2005/8/layout/list1"/>
    <dgm:cxn modelId="{775B99E9-9D44-41CD-91A9-B9E659DC6AFE}" type="presParOf" srcId="{52812833-0ED7-4A11-A0EA-6F8E8F905946}" destId="{E3329434-EB7B-4893-BA1D-067C31410354}" srcOrd="12" destOrd="0" presId="urn:microsoft.com/office/officeart/2005/8/layout/list1"/>
    <dgm:cxn modelId="{CFAB3A1C-5463-497C-AED0-B159DB8EC323}" type="presParOf" srcId="{E3329434-EB7B-4893-BA1D-067C31410354}" destId="{C89FF6AE-A598-4A06-B412-E5EA2279D575}" srcOrd="0" destOrd="0" presId="urn:microsoft.com/office/officeart/2005/8/layout/list1"/>
    <dgm:cxn modelId="{1CDCA2A3-E4D2-4AE0-93C8-0165C114A9B8}" type="presParOf" srcId="{E3329434-EB7B-4893-BA1D-067C31410354}" destId="{6DE87C05-2099-40E2-B3D4-B785B83E221D}" srcOrd="1" destOrd="0" presId="urn:microsoft.com/office/officeart/2005/8/layout/list1"/>
    <dgm:cxn modelId="{5F7D50EF-7545-4B17-A1CC-3E9A86AE44EE}" type="presParOf" srcId="{52812833-0ED7-4A11-A0EA-6F8E8F905946}" destId="{6CF71907-0A89-4647-9C94-B1113115BE65}" srcOrd="13" destOrd="0" presId="urn:microsoft.com/office/officeart/2005/8/layout/list1"/>
    <dgm:cxn modelId="{7002D252-0D2C-4C37-97D0-F0FBFD99BA8F}" type="presParOf" srcId="{52812833-0ED7-4A11-A0EA-6F8E8F905946}" destId="{DF8E6C49-142C-4833-8563-D579C1EAE356}" srcOrd="14" destOrd="0" presId="urn:microsoft.com/office/officeart/2005/8/layout/list1"/>
    <dgm:cxn modelId="{A636405F-D1CA-4E50-8A6E-400EDD6003DB}" type="presParOf" srcId="{52812833-0ED7-4A11-A0EA-6F8E8F905946}" destId="{2C820040-63D0-415A-B78F-232D5047081C}" srcOrd="15" destOrd="0" presId="urn:microsoft.com/office/officeart/2005/8/layout/list1"/>
    <dgm:cxn modelId="{DD6C9660-D069-4D86-BACA-9A96FEA76241}" type="presParOf" srcId="{52812833-0ED7-4A11-A0EA-6F8E8F905946}" destId="{0DA46FFA-495D-47A7-84BA-B1D41E205414}" srcOrd="16" destOrd="0" presId="urn:microsoft.com/office/officeart/2005/8/layout/list1"/>
    <dgm:cxn modelId="{A2BF70B3-E177-474B-BE22-1FACD56B2AA7}" type="presParOf" srcId="{0DA46FFA-495D-47A7-84BA-B1D41E205414}" destId="{7F1F12BB-7EA4-449F-BB98-98FFC44002EE}" srcOrd="0" destOrd="0" presId="urn:microsoft.com/office/officeart/2005/8/layout/list1"/>
    <dgm:cxn modelId="{4BFDA2C7-9A25-49C8-85C8-A8AFD3E3ABE3}" type="presParOf" srcId="{0DA46FFA-495D-47A7-84BA-B1D41E205414}" destId="{5224F5D8-6F62-4788-A97C-3257CC200C2E}" srcOrd="1" destOrd="0" presId="urn:microsoft.com/office/officeart/2005/8/layout/list1"/>
    <dgm:cxn modelId="{6F0D465B-D892-46F0-AC45-EEDE0632C2A9}" type="presParOf" srcId="{52812833-0ED7-4A11-A0EA-6F8E8F905946}" destId="{A6A7A8C1-79FB-4EE3-8D8A-2DCDD997746D}" srcOrd="17" destOrd="0" presId="urn:microsoft.com/office/officeart/2005/8/layout/list1"/>
    <dgm:cxn modelId="{B41F936C-4EEB-43E2-A057-5A288DA02CC4}" type="presParOf" srcId="{52812833-0ED7-4A11-A0EA-6F8E8F905946}" destId="{90E6998D-8D0D-4577-B032-3EB67A5CC05E}"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a:solidFill>
          <a:schemeClr val="accent6"/>
        </a:solidFill>
      </dgm:spPr>
      <dgm:t>
        <a:bodyPr/>
        <a:lstStyle/>
        <a:p>
          <a:r>
            <a:rPr lang="en-US" sz="2400" b="1" dirty="0"/>
            <a:t>Organizational Strategies</a:t>
          </a:r>
          <a:endParaRPr lang="en-US" sz="2400" dirty="0"/>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777" custLinFactNeighborY="-20776">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a:solidFill>
          <a:srgbClr val="FF0000"/>
        </a:solidFill>
      </dgm:spPr>
      <dgm:t>
        <a:bodyPr/>
        <a:lstStyle/>
        <a:p>
          <a:r>
            <a:rPr lang="en-US" sz="2400" b="1" dirty="0"/>
            <a:t>Comprehension Monitoring Strategies</a:t>
          </a:r>
          <a:endParaRPr lang="en-US" sz="2400" dirty="0"/>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777" custLinFactNeighborY="-20776">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a:solidFill>
          <a:srgbClr val="002060"/>
        </a:solidFill>
      </dgm:spPr>
      <dgm:t>
        <a:bodyPr/>
        <a:lstStyle/>
        <a:p>
          <a:r>
            <a:rPr lang="en-US" sz="2400" b="1" dirty="0"/>
            <a:t>Affective and Motivational Strategies</a:t>
          </a:r>
          <a:endParaRPr lang="en-US" sz="2400" dirty="0"/>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777" custLinFactNeighborY="-20776">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a:solidFill>
          <a:srgbClr val="002060"/>
        </a:solidFill>
      </dgm:spPr>
      <dgm:t>
        <a:bodyPr/>
        <a:lstStyle/>
        <a:p>
          <a:r>
            <a:rPr lang="en-US" sz="2400" b="1" dirty="0"/>
            <a:t>Affective and Motivational Strategies</a:t>
          </a:r>
          <a:endParaRPr lang="en-US" sz="2400" dirty="0"/>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777" custLinFactNeighborY="-20776">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dgm:t>
        <a:bodyPr/>
        <a:lstStyle/>
        <a:p>
          <a:r>
            <a:rPr lang="en-US" sz="2400" b="1" dirty="0"/>
            <a:t>Rehearsal strategies</a:t>
          </a:r>
          <a:r>
            <a:rPr lang="en-US" sz="2400" dirty="0"/>
            <a:t> </a:t>
          </a:r>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625" custLinFactNeighborY="10722">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dgm:t>
        <a:bodyPr/>
        <a:lstStyle/>
        <a:p>
          <a:r>
            <a:rPr lang="en-US" sz="2400" b="1" dirty="0"/>
            <a:t>Rehearsal strategies</a:t>
          </a:r>
          <a:r>
            <a:rPr lang="en-US" sz="2400" dirty="0"/>
            <a:t> </a:t>
          </a:r>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777" custLinFactNeighborY="-20776">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a:solidFill>
          <a:schemeClr val="accent1"/>
        </a:solidFill>
      </dgm:spPr>
      <dgm:t>
        <a:bodyPr/>
        <a:lstStyle/>
        <a:p>
          <a:r>
            <a:rPr lang="en-US" sz="2400" b="1" dirty="0"/>
            <a:t>Elaboration strategies</a:t>
          </a:r>
          <a:endParaRPr lang="en-US" sz="2400" dirty="0"/>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custLinFactNeighborX="5186" custLinFactNeighborY="3319">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777" custLinFactNeighborY="-20776">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a:solidFill>
          <a:schemeClr val="accent1"/>
        </a:solidFill>
      </dgm:spPr>
      <dgm:t>
        <a:bodyPr/>
        <a:lstStyle/>
        <a:p>
          <a:r>
            <a:rPr lang="en-US" sz="2400" b="1" dirty="0"/>
            <a:t>Elaboration strategies</a:t>
          </a:r>
          <a:endParaRPr lang="en-US" sz="2400" dirty="0"/>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777" custLinFactNeighborY="-20776">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a:solidFill>
          <a:schemeClr val="accent1"/>
        </a:solidFill>
      </dgm:spPr>
      <dgm:t>
        <a:bodyPr/>
        <a:lstStyle/>
        <a:p>
          <a:r>
            <a:rPr lang="en-US" sz="2400" b="1" dirty="0"/>
            <a:t>Elaboration strategies</a:t>
          </a:r>
          <a:endParaRPr lang="en-US" sz="2400" dirty="0"/>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777" custLinFactNeighborY="-20776">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a:solidFill>
          <a:schemeClr val="accent1"/>
        </a:solidFill>
      </dgm:spPr>
      <dgm:t>
        <a:bodyPr/>
        <a:lstStyle/>
        <a:p>
          <a:r>
            <a:rPr lang="en-US" sz="2400" b="1" dirty="0"/>
            <a:t>Elaboration strategies</a:t>
          </a:r>
          <a:endParaRPr lang="en-US" sz="2400" dirty="0"/>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777" custLinFactNeighborY="-20776">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a:solidFill>
          <a:schemeClr val="accent1"/>
        </a:solidFill>
      </dgm:spPr>
      <dgm:t>
        <a:bodyPr/>
        <a:lstStyle/>
        <a:p>
          <a:r>
            <a:rPr lang="en-US" sz="2400" b="1" dirty="0"/>
            <a:t>Elaboration strategies</a:t>
          </a:r>
          <a:endParaRPr lang="en-US" sz="2400" dirty="0"/>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777" custLinFactNeighborY="-20776">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8424CB-D806-46EF-A575-0F6B5364618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D5FF7E1-5ECB-4317-97D5-B5570312EF8A}">
      <dgm:prSet custT="1"/>
      <dgm:spPr>
        <a:solidFill>
          <a:schemeClr val="accent1"/>
        </a:solidFill>
      </dgm:spPr>
      <dgm:t>
        <a:bodyPr/>
        <a:lstStyle/>
        <a:p>
          <a:r>
            <a:rPr lang="en-US" sz="2400" b="1" dirty="0"/>
            <a:t>Elaboration strategies</a:t>
          </a:r>
          <a:endParaRPr lang="en-US" sz="2400" dirty="0"/>
        </a:p>
      </dgm:t>
    </dgm:pt>
    <dgm:pt modelId="{60EB5246-9A9A-4E23-86AB-C381E6805672}" type="parTrans" cxnId="{ABE7BAA0-3EE0-4637-AFF6-3D6938BA1716}">
      <dgm:prSet/>
      <dgm:spPr/>
      <dgm:t>
        <a:bodyPr/>
        <a:lstStyle/>
        <a:p>
          <a:endParaRPr lang="en-US"/>
        </a:p>
      </dgm:t>
    </dgm:pt>
    <dgm:pt modelId="{FD478E3D-E75C-4D9E-A257-D08A11DC99ED}" type="sibTrans" cxnId="{ABE7BAA0-3EE0-4637-AFF6-3D6938BA1716}">
      <dgm:prSet/>
      <dgm:spPr/>
      <dgm:t>
        <a:bodyPr/>
        <a:lstStyle/>
        <a:p>
          <a:endParaRPr lang="en-US"/>
        </a:p>
      </dgm:t>
    </dgm:pt>
    <dgm:pt modelId="{52812833-0ED7-4A11-A0EA-6F8E8F905946}" type="pres">
      <dgm:prSet presAssocID="{728424CB-D806-46EF-A575-0F6B5364618B}" presName="linear" presStyleCnt="0">
        <dgm:presLayoutVars>
          <dgm:dir/>
          <dgm:animLvl val="lvl"/>
          <dgm:resizeHandles val="exact"/>
        </dgm:presLayoutVars>
      </dgm:prSet>
      <dgm:spPr/>
    </dgm:pt>
    <dgm:pt modelId="{DC1AF286-899B-497E-8748-4B981770B79D}" type="pres">
      <dgm:prSet presAssocID="{2D5FF7E1-5ECB-4317-97D5-B5570312EF8A}" presName="parentLin" presStyleCnt="0"/>
      <dgm:spPr/>
    </dgm:pt>
    <dgm:pt modelId="{5CAC147A-77A7-4B04-8CCE-BC61CF24EB3B}" type="pres">
      <dgm:prSet presAssocID="{2D5FF7E1-5ECB-4317-97D5-B5570312EF8A}" presName="parentLeftMargin" presStyleLbl="node1" presStyleIdx="0" presStyleCnt="1"/>
      <dgm:spPr/>
    </dgm:pt>
    <dgm:pt modelId="{ADA17862-E19B-4770-AFD5-B52EF5144C9E}" type="pres">
      <dgm:prSet presAssocID="{2D5FF7E1-5ECB-4317-97D5-B5570312EF8A}" presName="parentText" presStyleLbl="node1" presStyleIdx="0" presStyleCnt="1" custScaleX="134015" custScaleY="52893">
        <dgm:presLayoutVars>
          <dgm:chMax val="0"/>
          <dgm:bulletEnabled val="1"/>
        </dgm:presLayoutVars>
      </dgm:prSet>
      <dgm:spPr/>
    </dgm:pt>
    <dgm:pt modelId="{8D785BCE-8ED1-4F1F-A4A0-74067F0B5293}" type="pres">
      <dgm:prSet presAssocID="{2D5FF7E1-5ECB-4317-97D5-B5570312EF8A}" presName="negativeSpace" presStyleCnt="0"/>
      <dgm:spPr/>
    </dgm:pt>
    <dgm:pt modelId="{AAEE88B0-FC7E-4BFD-B671-A05AD47567CA}" type="pres">
      <dgm:prSet presAssocID="{2D5FF7E1-5ECB-4317-97D5-B5570312EF8A}" presName="childText" presStyleLbl="conFgAcc1" presStyleIdx="0" presStyleCnt="1" custLinFactNeighborX="-777" custLinFactNeighborY="-20776">
        <dgm:presLayoutVars>
          <dgm:bulletEnabled val="1"/>
        </dgm:presLayoutVars>
      </dgm:prSet>
      <dgm:spPr/>
    </dgm:pt>
  </dgm:ptLst>
  <dgm:cxnLst>
    <dgm:cxn modelId="{C8FC3D0A-6385-49F6-A389-14A2701A0EE6}" type="presOf" srcId="{2D5FF7E1-5ECB-4317-97D5-B5570312EF8A}" destId="{ADA17862-E19B-4770-AFD5-B52EF5144C9E}" srcOrd="1" destOrd="0" presId="urn:microsoft.com/office/officeart/2005/8/layout/list1"/>
    <dgm:cxn modelId="{2C32627D-F9D9-48CA-B805-0EF7D4B64182}" type="presOf" srcId="{728424CB-D806-46EF-A575-0F6B5364618B}" destId="{52812833-0ED7-4A11-A0EA-6F8E8F905946}" srcOrd="0" destOrd="0" presId="urn:microsoft.com/office/officeart/2005/8/layout/list1"/>
    <dgm:cxn modelId="{4294B08C-83E0-4D21-8859-743BD049A01E}" type="presOf" srcId="{2D5FF7E1-5ECB-4317-97D5-B5570312EF8A}" destId="{5CAC147A-77A7-4B04-8CCE-BC61CF24EB3B}" srcOrd="0" destOrd="0" presId="urn:microsoft.com/office/officeart/2005/8/layout/list1"/>
    <dgm:cxn modelId="{ABE7BAA0-3EE0-4637-AFF6-3D6938BA1716}" srcId="{728424CB-D806-46EF-A575-0F6B5364618B}" destId="{2D5FF7E1-5ECB-4317-97D5-B5570312EF8A}" srcOrd="0" destOrd="0" parTransId="{60EB5246-9A9A-4E23-86AB-C381E6805672}" sibTransId="{FD478E3D-E75C-4D9E-A257-D08A11DC99ED}"/>
    <dgm:cxn modelId="{4D05B820-CEC0-453F-8331-478976191C8A}" type="presParOf" srcId="{52812833-0ED7-4A11-A0EA-6F8E8F905946}" destId="{DC1AF286-899B-497E-8748-4B981770B79D}" srcOrd="0" destOrd="0" presId="urn:microsoft.com/office/officeart/2005/8/layout/list1"/>
    <dgm:cxn modelId="{3AB34535-2B19-4F4C-B755-E20355ABA1C7}" type="presParOf" srcId="{DC1AF286-899B-497E-8748-4B981770B79D}" destId="{5CAC147A-77A7-4B04-8CCE-BC61CF24EB3B}" srcOrd="0" destOrd="0" presId="urn:microsoft.com/office/officeart/2005/8/layout/list1"/>
    <dgm:cxn modelId="{CC03ABFC-9302-41C9-8462-0F3DCDC8C1EA}" type="presParOf" srcId="{DC1AF286-899B-497E-8748-4B981770B79D}" destId="{ADA17862-E19B-4770-AFD5-B52EF5144C9E}" srcOrd="1" destOrd="0" presId="urn:microsoft.com/office/officeart/2005/8/layout/list1"/>
    <dgm:cxn modelId="{0CAD6D5A-7313-437E-9C5C-B7098F9E1619}" type="presParOf" srcId="{52812833-0ED7-4A11-A0EA-6F8E8F905946}" destId="{8D785BCE-8ED1-4F1F-A4A0-74067F0B5293}" srcOrd="1" destOrd="0" presId="urn:microsoft.com/office/officeart/2005/8/layout/list1"/>
    <dgm:cxn modelId="{7DBC5B75-030D-4D9C-9540-BA5D5B98F69B}" type="presParOf" srcId="{52812833-0ED7-4A11-A0EA-6F8E8F905946}" destId="{AAEE88B0-FC7E-4BFD-B671-A05AD47567C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314550"/>
          <a:ext cx="10972800"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548640" y="34110"/>
          <a:ext cx="7680960"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066800">
            <a:lnSpc>
              <a:spcPct val="90000"/>
            </a:lnSpc>
            <a:spcBef>
              <a:spcPct val="0"/>
            </a:spcBef>
            <a:spcAft>
              <a:spcPct val="35000"/>
            </a:spcAft>
            <a:buNone/>
          </a:pPr>
          <a:r>
            <a:rPr lang="en-US" sz="2400" b="1" kern="1200"/>
            <a:t>Rehearsal strategies</a:t>
          </a:r>
          <a:r>
            <a:rPr lang="en-US" sz="2400" kern="1200"/>
            <a:t>, </a:t>
          </a:r>
        </a:p>
      </dsp:txBody>
      <dsp:txXfrm>
        <a:off x="576020" y="61490"/>
        <a:ext cx="7626200" cy="506120"/>
      </dsp:txXfrm>
    </dsp:sp>
    <dsp:sp modelId="{299CB1C7-C77A-4033-8B31-4D900CF54108}">
      <dsp:nvSpPr>
        <dsp:cNvPr id="0" name=""/>
        <dsp:cNvSpPr/>
      </dsp:nvSpPr>
      <dsp:spPr>
        <a:xfrm>
          <a:off x="0" y="1176390"/>
          <a:ext cx="10972800"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E6DB55-37E4-424A-8575-F726B66DD4E1}">
      <dsp:nvSpPr>
        <dsp:cNvPr id="0" name=""/>
        <dsp:cNvSpPr/>
      </dsp:nvSpPr>
      <dsp:spPr>
        <a:xfrm>
          <a:off x="548640" y="895950"/>
          <a:ext cx="7680960" cy="56088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066800">
            <a:lnSpc>
              <a:spcPct val="90000"/>
            </a:lnSpc>
            <a:spcBef>
              <a:spcPct val="0"/>
            </a:spcBef>
            <a:spcAft>
              <a:spcPct val="35000"/>
            </a:spcAft>
            <a:buNone/>
          </a:pPr>
          <a:r>
            <a:rPr lang="en-US" sz="2400" b="1" kern="1200"/>
            <a:t>Elaboration strategies</a:t>
          </a:r>
          <a:r>
            <a:rPr lang="en-US" sz="2400" kern="1200"/>
            <a:t>, </a:t>
          </a:r>
        </a:p>
      </dsp:txBody>
      <dsp:txXfrm>
        <a:off x="576020" y="923330"/>
        <a:ext cx="7626200" cy="506120"/>
      </dsp:txXfrm>
    </dsp:sp>
    <dsp:sp modelId="{0525E755-309E-4635-8313-414E4EFF3993}">
      <dsp:nvSpPr>
        <dsp:cNvPr id="0" name=""/>
        <dsp:cNvSpPr/>
      </dsp:nvSpPr>
      <dsp:spPr>
        <a:xfrm>
          <a:off x="0" y="2038230"/>
          <a:ext cx="10972800" cy="478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C30021-5CF3-4DBB-B0C3-908934C26EAF}">
      <dsp:nvSpPr>
        <dsp:cNvPr id="0" name=""/>
        <dsp:cNvSpPr/>
      </dsp:nvSpPr>
      <dsp:spPr>
        <a:xfrm>
          <a:off x="548640" y="1757790"/>
          <a:ext cx="7680960" cy="56088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066800">
            <a:lnSpc>
              <a:spcPct val="90000"/>
            </a:lnSpc>
            <a:spcBef>
              <a:spcPct val="0"/>
            </a:spcBef>
            <a:spcAft>
              <a:spcPct val="35000"/>
            </a:spcAft>
            <a:buNone/>
          </a:pPr>
          <a:r>
            <a:rPr lang="en-US" sz="2400" b="1" kern="1200"/>
            <a:t>Organizational strategies</a:t>
          </a:r>
          <a:r>
            <a:rPr lang="en-US" sz="2400" kern="1200"/>
            <a:t>, </a:t>
          </a:r>
        </a:p>
      </dsp:txBody>
      <dsp:txXfrm>
        <a:off x="576020" y="1785170"/>
        <a:ext cx="7626200" cy="506120"/>
      </dsp:txXfrm>
    </dsp:sp>
    <dsp:sp modelId="{DF8E6C49-142C-4833-8563-D579C1EAE356}">
      <dsp:nvSpPr>
        <dsp:cNvPr id="0" name=""/>
        <dsp:cNvSpPr/>
      </dsp:nvSpPr>
      <dsp:spPr>
        <a:xfrm>
          <a:off x="0" y="2900070"/>
          <a:ext cx="10972800" cy="47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E87C05-2099-40E2-B3D4-B785B83E221D}">
      <dsp:nvSpPr>
        <dsp:cNvPr id="0" name=""/>
        <dsp:cNvSpPr/>
      </dsp:nvSpPr>
      <dsp:spPr>
        <a:xfrm>
          <a:off x="548640" y="2619630"/>
          <a:ext cx="7680960" cy="56088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066800">
            <a:lnSpc>
              <a:spcPct val="90000"/>
            </a:lnSpc>
            <a:spcBef>
              <a:spcPct val="0"/>
            </a:spcBef>
            <a:spcAft>
              <a:spcPct val="35000"/>
            </a:spcAft>
            <a:buNone/>
          </a:pPr>
          <a:r>
            <a:rPr lang="en-US" sz="2400" b="1" kern="1200"/>
            <a:t>Comprehension monitoring strategies</a:t>
          </a:r>
          <a:r>
            <a:rPr lang="en-US" sz="2400" kern="1200"/>
            <a:t>,</a:t>
          </a:r>
        </a:p>
      </dsp:txBody>
      <dsp:txXfrm>
        <a:off x="576020" y="2647010"/>
        <a:ext cx="7626200" cy="506120"/>
      </dsp:txXfrm>
    </dsp:sp>
    <dsp:sp modelId="{90E6998D-8D0D-4577-B032-3EB67A5CC05E}">
      <dsp:nvSpPr>
        <dsp:cNvPr id="0" name=""/>
        <dsp:cNvSpPr/>
      </dsp:nvSpPr>
      <dsp:spPr>
        <a:xfrm>
          <a:off x="0" y="3761910"/>
          <a:ext cx="10972800" cy="478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24F5D8-6F62-4788-A97C-3257CC200C2E}">
      <dsp:nvSpPr>
        <dsp:cNvPr id="0" name=""/>
        <dsp:cNvSpPr/>
      </dsp:nvSpPr>
      <dsp:spPr>
        <a:xfrm>
          <a:off x="548640" y="3481470"/>
          <a:ext cx="7680960" cy="56088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066800">
            <a:lnSpc>
              <a:spcPct val="90000"/>
            </a:lnSpc>
            <a:spcBef>
              <a:spcPct val="0"/>
            </a:spcBef>
            <a:spcAft>
              <a:spcPct val="35000"/>
            </a:spcAft>
            <a:buNone/>
          </a:pPr>
          <a:r>
            <a:rPr lang="en-US" sz="2400" b="1" kern="1200"/>
            <a:t>Affective and motivational strategies.</a:t>
          </a:r>
          <a:endParaRPr lang="en-US" sz="2400" kern="1200"/>
        </a:p>
      </dsp:txBody>
      <dsp:txXfrm>
        <a:off x="576020" y="3508850"/>
        <a:ext cx="7626200"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0"/>
          <a:ext cx="441198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20383" y="6969"/>
          <a:ext cx="4134858" cy="54649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734" tIns="0" rIns="116734" bIns="0" numCol="1" spcCol="1270" anchor="ctr" anchorCtr="0">
          <a:noAutofit/>
        </a:bodyPr>
        <a:lstStyle/>
        <a:p>
          <a:pPr marL="0" lvl="0" indent="0" algn="l" defTabSz="1066800">
            <a:lnSpc>
              <a:spcPct val="90000"/>
            </a:lnSpc>
            <a:spcBef>
              <a:spcPct val="0"/>
            </a:spcBef>
            <a:spcAft>
              <a:spcPct val="35000"/>
            </a:spcAft>
            <a:buNone/>
          </a:pPr>
          <a:r>
            <a:rPr lang="en-US" sz="2400" b="1" kern="1200" dirty="0"/>
            <a:t>Organizational Strategies</a:t>
          </a:r>
          <a:endParaRPr lang="en-US" sz="2400" kern="1200" dirty="0"/>
        </a:p>
      </dsp:txBody>
      <dsp:txXfrm>
        <a:off x="247060" y="33646"/>
        <a:ext cx="4081504" cy="4931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0"/>
          <a:ext cx="558927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79190" y="12684"/>
          <a:ext cx="5238201" cy="54649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883" tIns="0" rIns="147883" bIns="0" numCol="1" spcCol="1270" anchor="ctr" anchorCtr="0">
          <a:noAutofit/>
        </a:bodyPr>
        <a:lstStyle/>
        <a:p>
          <a:pPr marL="0" lvl="0" indent="0" algn="l" defTabSz="1066800">
            <a:lnSpc>
              <a:spcPct val="90000"/>
            </a:lnSpc>
            <a:spcBef>
              <a:spcPct val="0"/>
            </a:spcBef>
            <a:spcAft>
              <a:spcPct val="35000"/>
            </a:spcAft>
            <a:buNone/>
          </a:pPr>
          <a:r>
            <a:rPr lang="en-US" sz="2400" b="1" kern="1200" dirty="0"/>
            <a:t>Comprehension Monitoring Strategies</a:t>
          </a:r>
          <a:endParaRPr lang="en-US" sz="2400" kern="1200" dirty="0"/>
        </a:p>
      </dsp:txBody>
      <dsp:txXfrm>
        <a:off x="305867" y="39361"/>
        <a:ext cx="5184847" cy="49313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0"/>
          <a:ext cx="558927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79190" y="12684"/>
          <a:ext cx="5238201" cy="54649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883" tIns="0" rIns="147883" bIns="0" numCol="1" spcCol="1270" anchor="ctr" anchorCtr="0">
          <a:noAutofit/>
        </a:bodyPr>
        <a:lstStyle/>
        <a:p>
          <a:pPr marL="0" lvl="0" indent="0" algn="l" defTabSz="1066800">
            <a:lnSpc>
              <a:spcPct val="90000"/>
            </a:lnSpc>
            <a:spcBef>
              <a:spcPct val="0"/>
            </a:spcBef>
            <a:spcAft>
              <a:spcPct val="35000"/>
            </a:spcAft>
            <a:buNone/>
          </a:pPr>
          <a:r>
            <a:rPr lang="en-US" sz="2400" b="1" kern="1200" dirty="0"/>
            <a:t>Affective and Motivational Strategies</a:t>
          </a:r>
          <a:endParaRPr lang="en-US" sz="2400" kern="1200" dirty="0"/>
        </a:p>
      </dsp:txBody>
      <dsp:txXfrm>
        <a:off x="305867" y="39361"/>
        <a:ext cx="5184847" cy="49313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0"/>
          <a:ext cx="558927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79190" y="12684"/>
          <a:ext cx="5238201" cy="54649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883" tIns="0" rIns="147883" bIns="0" numCol="1" spcCol="1270" anchor="ctr" anchorCtr="0">
          <a:noAutofit/>
        </a:bodyPr>
        <a:lstStyle/>
        <a:p>
          <a:pPr marL="0" lvl="0" indent="0" algn="l" defTabSz="1066800">
            <a:lnSpc>
              <a:spcPct val="90000"/>
            </a:lnSpc>
            <a:spcBef>
              <a:spcPct val="0"/>
            </a:spcBef>
            <a:spcAft>
              <a:spcPct val="35000"/>
            </a:spcAft>
            <a:buNone/>
          </a:pPr>
          <a:r>
            <a:rPr lang="en-US" sz="2400" b="1" kern="1200" dirty="0"/>
            <a:t>Affective and Motivational Strategies</a:t>
          </a:r>
          <a:endParaRPr lang="en-US" sz="2400" kern="1200" dirty="0"/>
        </a:p>
      </dsp:txBody>
      <dsp:txXfrm>
        <a:off x="305867" y="39361"/>
        <a:ext cx="5184847" cy="4931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43829"/>
          <a:ext cx="441198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20383" y="6969"/>
          <a:ext cx="4134858" cy="5464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734" tIns="0" rIns="116734" bIns="0" numCol="1" spcCol="1270" anchor="ctr" anchorCtr="0">
          <a:noAutofit/>
        </a:bodyPr>
        <a:lstStyle/>
        <a:p>
          <a:pPr marL="0" lvl="0" indent="0" algn="l" defTabSz="1066800">
            <a:lnSpc>
              <a:spcPct val="90000"/>
            </a:lnSpc>
            <a:spcBef>
              <a:spcPct val="0"/>
            </a:spcBef>
            <a:spcAft>
              <a:spcPct val="35000"/>
            </a:spcAft>
            <a:buNone/>
          </a:pPr>
          <a:r>
            <a:rPr lang="en-US" sz="2400" b="1" kern="1200" dirty="0"/>
            <a:t>Rehearsal strategies</a:t>
          </a:r>
          <a:r>
            <a:rPr lang="en-US" sz="2400" kern="1200" dirty="0"/>
            <a:t> </a:t>
          </a:r>
        </a:p>
      </dsp:txBody>
      <dsp:txXfrm>
        <a:off x="247060" y="33646"/>
        <a:ext cx="4081504" cy="4931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0"/>
          <a:ext cx="441198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20383" y="6969"/>
          <a:ext cx="4134858" cy="5464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734" tIns="0" rIns="116734" bIns="0" numCol="1" spcCol="1270" anchor="ctr" anchorCtr="0">
          <a:noAutofit/>
        </a:bodyPr>
        <a:lstStyle/>
        <a:p>
          <a:pPr marL="0" lvl="0" indent="0" algn="l" defTabSz="1066800">
            <a:lnSpc>
              <a:spcPct val="90000"/>
            </a:lnSpc>
            <a:spcBef>
              <a:spcPct val="0"/>
            </a:spcBef>
            <a:spcAft>
              <a:spcPct val="35000"/>
            </a:spcAft>
            <a:buNone/>
          </a:pPr>
          <a:r>
            <a:rPr lang="en-US" sz="2400" b="1" kern="1200" dirty="0"/>
            <a:t>Rehearsal strategies</a:t>
          </a:r>
          <a:r>
            <a:rPr lang="en-US" sz="2400" kern="1200" dirty="0"/>
            <a:t> </a:t>
          </a:r>
        </a:p>
      </dsp:txBody>
      <dsp:txXfrm>
        <a:off x="247060" y="33646"/>
        <a:ext cx="4081504" cy="4931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0"/>
          <a:ext cx="441198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31812" y="41261"/>
          <a:ext cx="4134858" cy="54649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734" tIns="0" rIns="116734" bIns="0" numCol="1" spcCol="1270" anchor="ctr" anchorCtr="0">
          <a:noAutofit/>
        </a:bodyPr>
        <a:lstStyle/>
        <a:p>
          <a:pPr marL="0" lvl="0" indent="0" algn="l" defTabSz="1066800">
            <a:lnSpc>
              <a:spcPct val="90000"/>
            </a:lnSpc>
            <a:spcBef>
              <a:spcPct val="0"/>
            </a:spcBef>
            <a:spcAft>
              <a:spcPct val="35000"/>
            </a:spcAft>
            <a:buNone/>
          </a:pPr>
          <a:r>
            <a:rPr lang="en-US" sz="2400" b="1" kern="1200" dirty="0"/>
            <a:t>Elaboration strategies</a:t>
          </a:r>
          <a:endParaRPr lang="en-US" sz="2400" kern="1200" dirty="0"/>
        </a:p>
      </dsp:txBody>
      <dsp:txXfrm>
        <a:off x="258489" y="67938"/>
        <a:ext cx="4081504" cy="4931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0"/>
          <a:ext cx="441198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20383" y="6969"/>
          <a:ext cx="4134858" cy="54649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734" tIns="0" rIns="116734" bIns="0" numCol="1" spcCol="1270" anchor="ctr" anchorCtr="0">
          <a:noAutofit/>
        </a:bodyPr>
        <a:lstStyle/>
        <a:p>
          <a:pPr marL="0" lvl="0" indent="0" algn="l" defTabSz="1066800">
            <a:lnSpc>
              <a:spcPct val="90000"/>
            </a:lnSpc>
            <a:spcBef>
              <a:spcPct val="0"/>
            </a:spcBef>
            <a:spcAft>
              <a:spcPct val="35000"/>
            </a:spcAft>
            <a:buNone/>
          </a:pPr>
          <a:r>
            <a:rPr lang="en-US" sz="2400" b="1" kern="1200" dirty="0"/>
            <a:t>Elaboration strategies</a:t>
          </a:r>
          <a:endParaRPr lang="en-US" sz="2400" kern="1200" dirty="0"/>
        </a:p>
      </dsp:txBody>
      <dsp:txXfrm>
        <a:off x="247060" y="33646"/>
        <a:ext cx="4081504" cy="4931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0"/>
          <a:ext cx="441198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20383" y="6969"/>
          <a:ext cx="4134858" cy="54649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734" tIns="0" rIns="116734" bIns="0" numCol="1" spcCol="1270" anchor="ctr" anchorCtr="0">
          <a:noAutofit/>
        </a:bodyPr>
        <a:lstStyle/>
        <a:p>
          <a:pPr marL="0" lvl="0" indent="0" algn="l" defTabSz="1066800">
            <a:lnSpc>
              <a:spcPct val="90000"/>
            </a:lnSpc>
            <a:spcBef>
              <a:spcPct val="0"/>
            </a:spcBef>
            <a:spcAft>
              <a:spcPct val="35000"/>
            </a:spcAft>
            <a:buNone/>
          </a:pPr>
          <a:r>
            <a:rPr lang="en-US" sz="2400" b="1" kern="1200" dirty="0"/>
            <a:t>Elaboration strategies</a:t>
          </a:r>
          <a:endParaRPr lang="en-US" sz="2400" kern="1200" dirty="0"/>
        </a:p>
      </dsp:txBody>
      <dsp:txXfrm>
        <a:off x="247060" y="33646"/>
        <a:ext cx="4081504" cy="4931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0"/>
          <a:ext cx="441198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20383" y="6969"/>
          <a:ext cx="4134858" cy="54649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734" tIns="0" rIns="116734" bIns="0" numCol="1" spcCol="1270" anchor="ctr" anchorCtr="0">
          <a:noAutofit/>
        </a:bodyPr>
        <a:lstStyle/>
        <a:p>
          <a:pPr marL="0" lvl="0" indent="0" algn="l" defTabSz="1066800">
            <a:lnSpc>
              <a:spcPct val="90000"/>
            </a:lnSpc>
            <a:spcBef>
              <a:spcPct val="0"/>
            </a:spcBef>
            <a:spcAft>
              <a:spcPct val="35000"/>
            </a:spcAft>
            <a:buNone/>
          </a:pPr>
          <a:r>
            <a:rPr lang="en-US" sz="2400" b="1" kern="1200" dirty="0"/>
            <a:t>Elaboration strategies</a:t>
          </a:r>
          <a:endParaRPr lang="en-US" sz="2400" kern="1200" dirty="0"/>
        </a:p>
      </dsp:txBody>
      <dsp:txXfrm>
        <a:off x="247060" y="33646"/>
        <a:ext cx="4081504" cy="493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0"/>
          <a:ext cx="441198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20383" y="6969"/>
          <a:ext cx="4134858" cy="54649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734" tIns="0" rIns="116734" bIns="0" numCol="1" spcCol="1270" anchor="ctr" anchorCtr="0">
          <a:noAutofit/>
        </a:bodyPr>
        <a:lstStyle/>
        <a:p>
          <a:pPr marL="0" lvl="0" indent="0" algn="l" defTabSz="1066800">
            <a:lnSpc>
              <a:spcPct val="90000"/>
            </a:lnSpc>
            <a:spcBef>
              <a:spcPct val="0"/>
            </a:spcBef>
            <a:spcAft>
              <a:spcPct val="35000"/>
            </a:spcAft>
            <a:buNone/>
          </a:pPr>
          <a:r>
            <a:rPr lang="en-US" sz="2400" b="1" kern="1200" dirty="0"/>
            <a:t>Elaboration strategies</a:t>
          </a:r>
          <a:endParaRPr lang="en-US" sz="2400" kern="1200" dirty="0"/>
        </a:p>
      </dsp:txBody>
      <dsp:txXfrm>
        <a:off x="247060" y="33646"/>
        <a:ext cx="4081504" cy="4931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E88B0-FC7E-4BFD-B671-A05AD47567CA}">
      <dsp:nvSpPr>
        <dsp:cNvPr id="0" name=""/>
        <dsp:cNvSpPr/>
      </dsp:nvSpPr>
      <dsp:spPr>
        <a:xfrm>
          <a:off x="0" y="0"/>
          <a:ext cx="441198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A17862-E19B-4770-AFD5-B52EF5144C9E}">
      <dsp:nvSpPr>
        <dsp:cNvPr id="0" name=""/>
        <dsp:cNvSpPr/>
      </dsp:nvSpPr>
      <dsp:spPr>
        <a:xfrm>
          <a:off x="220383" y="6969"/>
          <a:ext cx="4134858" cy="54649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734" tIns="0" rIns="116734" bIns="0" numCol="1" spcCol="1270" anchor="ctr" anchorCtr="0">
          <a:noAutofit/>
        </a:bodyPr>
        <a:lstStyle/>
        <a:p>
          <a:pPr marL="0" lvl="0" indent="0" algn="l" defTabSz="1066800">
            <a:lnSpc>
              <a:spcPct val="90000"/>
            </a:lnSpc>
            <a:spcBef>
              <a:spcPct val="0"/>
            </a:spcBef>
            <a:spcAft>
              <a:spcPct val="35000"/>
            </a:spcAft>
            <a:buNone/>
          </a:pPr>
          <a:r>
            <a:rPr lang="en-US" sz="2400" b="1" kern="1200" dirty="0"/>
            <a:t>Elaboration strategies</a:t>
          </a:r>
          <a:endParaRPr lang="en-US" sz="2400" kern="1200" dirty="0"/>
        </a:p>
      </dsp:txBody>
      <dsp:txXfrm>
        <a:off x="247060" y="33646"/>
        <a:ext cx="4081504" cy="49313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E3913E-58C3-4B69-85CB-D8A4BF96B190}" type="datetimeFigureOut">
              <a:rPr lang="en-US" smtClean="0"/>
              <a:t>11/16/2023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602E4-566F-4ACE-A867-B823C9C49353}" type="slidenum">
              <a:rPr lang="en-US" smtClean="0"/>
              <a:t>‹#›</a:t>
            </a:fld>
            <a:endParaRPr lang="en-US"/>
          </a:p>
        </p:txBody>
      </p:sp>
    </p:spTree>
    <p:extLst>
      <p:ext uri="{BB962C8B-B14F-4D97-AF65-F5344CB8AC3E}">
        <p14:creationId xmlns:p14="http://schemas.microsoft.com/office/powerpoint/2010/main" val="3476792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602E4-566F-4ACE-A867-B823C9C49353}" type="slidenum">
              <a:rPr lang="en-US" smtClean="0"/>
              <a:t>1</a:t>
            </a:fld>
            <a:endParaRPr lang="en-US"/>
          </a:p>
        </p:txBody>
      </p:sp>
    </p:spTree>
    <p:extLst>
      <p:ext uri="{BB962C8B-B14F-4D97-AF65-F5344CB8AC3E}">
        <p14:creationId xmlns:p14="http://schemas.microsoft.com/office/powerpoint/2010/main" val="412745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32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494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199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666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56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753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505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933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911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56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Bef>
                <a:spcPct val="0"/>
              </a:spcBef>
            </a:pPr>
            <a:r>
              <a:rPr lang="en-US" altLang="en-US" sz="2200" b="1" dirty="0">
                <a:solidFill>
                  <a:srgbClr val="3F67A2"/>
                </a:solidFill>
              </a:rPr>
              <a:t>Retrieval and Forgetting</a:t>
            </a:r>
          </a:p>
          <a:p>
            <a:pPr lvl="1" algn="just">
              <a:lnSpc>
                <a:spcPct val="150000"/>
              </a:lnSpc>
              <a:spcBef>
                <a:spcPct val="0"/>
              </a:spcBef>
              <a:buFont typeface="Arial" panose="020B0604020202020204" pitchFamily="34" charset="0"/>
              <a:buChar char="•"/>
            </a:pPr>
            <a:r>
              <a:rPr lang="en-US" altLang="en-US" sz="2200" b="1" dirty="0"/>
              <a:t>Never really learned it. </a:t>
            </a:r>
            <a:r>
              <a:rPr lang="en-US" altLang="en-US" sz="2200" dirty="0"/>
              <a:t>As you read earlier, many students think that reading over material a few times will ensure their memory of it for the exam. </a:t>
            </a:r>
          </a:p>
          <a:p>
            <a:pPr lvl="1" algn="just">
              <a:lnSpc>
                <a:spcPct val="150000"/>
              </a:lnSpc>
              <a:spcBef>
                <a:spcPct val="0"/>
              </a:spcBef>
              <a:buFont typeface="Arial" panose="020B0604020202020204" pitchFamily="34" charset="0"/>
              <a:buChar char="•"/>
            </a:pPr>
            <a:r>
              <a:rPr lang="en-US" altLang="en-US" sz="2200" b="1" dirty="0"/>
              <a:t>Not understanding the information. </a:t>
            </a:r>
            <a:r>
              <a:rPr lang="en-US" altLang="en-US" sz="2200" dirty="0"/>
              <a:t>Even if you practice information seven or eight times, you can’t learn it if you don’t really understand it.</a:t>
            </a:r>
          </a:p>
          <a:p>
            <a:pPr lvl="1" algn="just">
              <a:lnSpc>
                <a:spcPct val="150000"/>
              </a:lnSpc>
              <a:spcBef>
                <a:spcPct val="0"/>
              </a:spcBef>
              <a:buFont typeface="Arial" panose="020B0604020202020204" pitchFamily="34" charset="0"/>
              <a:buChar char="•"/>
            </a:pPr>
            <a:r>
              <a:rPr lang="en-US" altLang="en-US" sz="2200" b="1" dirty="0"/>
              <a:t>Cramming. </a:t>
            </a:r>
            <a:r>
              <a:rPr lang="en-US" altLang="en-US" sz="2200" dirty="0"/>
              <a:t>When you cram for a test, you try to learn all of the information during one long study session. This often leads to practicing the information only one or two times.</a:t>
            </a:r>
          </a:p>
          <a:p>
            <a:pPr lvl="1" algn="just">
              <a:lnSpc>
                <a:spcPct val="150000"/>
              </a:lnSpc>
              <a:spcBef>
                <a:spcPct val="0"/>
              </a:spcBef>
              <a:buFont typeface="Arial" panose="020B0604020202020204" pitchFamily="34" charset="0"/>
              <a:buChar char="•"/>
            </a:pPr>
            <a:r>
              <a:rPr lang="en-US" altLang="en-US" sz="2200" b="1" dirty="0"/>
              <a:t>Stored with too few cues. </a:t>
            </a:r>
            <a:r>
              <a:rPr lang="en-US" altLang="en-US" sz="2200" dirty="0"/>
              <a:t>If you learn something, it’s available to you in your LTM; however, it may not be accessible. Many times you need a key term, or what psychologists call a </a:t>
            </a:r>
            <a:r>
              <a:rPr lang="en-US" altLang="en-US" sz="2200" b="1" dirty="0"/>
              <a:t>cue,</a:t>
            </a:r>
            <a:r>
              <a:rPr lang="en-US" altLang="en-US" sz="2200" dirty="0"/>
              <a:t> a label, a hook, or link to the information, to unlock the memory.</a:t>
            </a:r>
          </a:p>
          <a:p>
            <a:pPr lvl="1" algn="just">
              <a:lnSpc>
                <a:spcPct val="150000"/>
              </a:lnSpc>
              <a:spcBef>
                <a:spcPct val="0"/>
              </a:spcBef>
              <a:buFont typeface="Arial" panose="020B0604020202020204" pitchFamily="34" charset="0"/>
              <a:buChar char="•"/>
            </a:pPr>
            <a:r>
              <a:rPr lang="en-US" altLang="en-US" sz="2200" b="1" dirty="0"/>
              <a:t>Interference. </a:t>
            </a:r>
            <a:r>
              <a:rPr lang="en-US" altLang="en-US" sz="2200" dirty="0"/>
              <a:t>Studying closely related information often leads to interference. </a:t>
            </a:r>
          </a:p>
          <a:p>
            <a:pPr marL="457200" marR="0" lvl="1" indent="0" algn="just"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altLang="en-US" sz="2200" b="1" dirty="0"/>
              <a:t>Test Anxiety. </a:t>
            </a:r>
            <a:r>
              <a:rPr lang="en-US" altLang="en-US" sz="2200" dirty="0"/>
              <a:t>Test anxiety also affects retrieval. When you’re anxious, it’s more difficult to recall cues and retrieve important information because anxiety affects your ability to focus and concentrate.</a:t>
            </a:r>
          </a:p>
          <a:p>
            <a:pPr lvl="1" algn="just">
              <a:lnSpc>
                <a:spcPct val="150000"/>
              </a:lnSpc>
              <a:spcBef>
                <a:spcPct val="0"/>
              </a:spcBef>
              <a:buFont typeface="Arial" panose="020B0604020202020204" pitchFamily="34" charset="0"/>
              <a:buNone/>
            </a:pPr>
            <a:endParaRPr lang="en-US" altLang="en-US" sz="2200" dirty="0"/>
          </a:p>
          <a:p>
            <a:endParaRPr lang="en-US" dirty="0"/>
          </a:p>
        </p:txBody>
      </p:sp>
      <p:sp>
        <p:nvSpPr>
          <p:cNvPr id="4" name="Slide Number Placeholder 3"/>
          <p:cNvSpPr>
            <a:spLocks noGrp="1"/>
          </p:cNvSpPr>
          <p:nvPr>
            <p:ph type="sldNum" sz="quarter" idx="5"/>
          </p:nvPr>
        </p:nvSpPr>
        <p:spPr/>
        <p:txBody>
          <a:bodyPr/>
          <a:lstStyle/>
          <a:p>
            <a:fld id="{194602E4-566F-4ACE-A867-B823C9C49353}" type="slidenum">
              <a:rPr lang="en-US" smtClean="0"/>
              <a:t>12</a:t>
            </a:fld>
            <a:endParaRPr lang="en-US"/>
          </a:p>
        </p:txBody>
      </p:sp>
    </p:spTree>
    <p:extLst>
      <p:ext uri="{BB962C8B-B14F-4D97-AF65-F5344CB8AC3E}">
        <p14:creationId xmlns:p14="http://schemas.microsoft.com/office/powerpoint/2010/main" val="107812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286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862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FontTx/>
              <a:buNone/>
            </a:pPr>
            <a:endParaRPr lang="en-US" altLang="en-US" sz="1000" dirty="0"/>
          </a:p>
        </p:txBody>
      </p:sp>
      <p:sp>
        <p:nvSpPr>
          <p:cNvPr id="4" name="Slide Number Placeholder 3"/>
          <p:cNvSpPr>
            <a:spLocks noGrp="1"/>
          </p:cNvSpPr>
          <p:nvPr>
            <p:ph type="sldNum" sz="quarter" idx="5"/>
          </p:nvPr>
        </p:nvSpPr>
        <p:spPr/>
        <p:txBody>
          <a:bodyPr/>
          <a:lstStyle/>
          <a:p>
            <a:fld id="{194602E4-566F-4ACE-A867-B823C9C49353}" type="slidenum">
              <a:rPr lang="en-US" smtClean="0"/>
              <a:t>13</a:t>
            </a:fld>
            <a:endParaRPr lang="en-US"/>
          </a:p>
        </p:txBody>
      </p:sp>
    </p:spTree>
    <p:extLst>
      <p:ext uri="{BB962C8B-B14F-4D97-AF65-F5344CB8AC3E}">
        <p14:creationId xmlns:p14="http://schemas.microsoft.com/office/powerpoint/2010/main" val="165997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FontTx/>
              <a:buNone/>
            </a:pPr>
            <a:endParaRPr lang="en-US" altLang="en-US" sz="1000" dirty="0"/>
          </a:p>
        </p:txBody>
      </p:sp>
      <p:sp>
        <p:nvSpPr>
          <p:cNvPr id="4" name="Slide Number Placeholder 3"/>
          <p:cNvSpPr>
            <a:spLocks noGrp="1"/>
          </p:cNvSpPr>
          <p:nvPr>
            <p:ph type="sldNum" sz="quarter" idx="5"/>
          </p:nvPr>
        </p:nvSpPr>
        <p:spPr/>
        <p:txBody>
          <a:bodyPr/>
          <a:lstStyle/>
          <a:p>
            <a:fld id="{194602E4-566F-4ACE-A867-B823C9C49353}" type="slidenum">
              <a:rPr lang="en-US" smtClean="0"/>
              <a:t>14</a:t>
            </a:fld>
            <a:endParaRPr lang="en-US"/>
          </a:p>
        </p:txBody>
      </p:sp>
    </p:spTree>
    <p:extLst>
      <p:ext uri="{BB962C8B-B14F-4D97-AF65-F5344CB8AC3E}">
        <p14:creationId xmlns:p14="http://schemas.microsoft.com/office/powerpoint/2010/main" val="2801712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FontTx/>
              <a:buNone/>
            </a:pPr>
            <a:endParaRPr lang="en-US" altLang="en-US" sz="1000" dirty="0"/>
          </a:p>
        </p:txBody>
      </p:sp>
      <p:sp>
        <p:nvSpPr>
          <p:cNvPr id="4" name="Slide Number Placeholder 3"/>
          <p:cNvSpPr>
            <a:spLocks noGrp="1"/>
          </p:cNvSpPr>
          <p:nvPr>
            <p:ph type="sldNum" sz="quarter" idx="5"/>
          </p:nvPr>
        </p:nvSpPr>
        <p:spPr/>
        <p:txBody>
          <a:bodyPr/>
          <a:lstStyle/>
          <a:p>
            <a:fld id="{194602E4-566F-4ACE-A867-B823C9C49353}" type="slidenum">
              <a:rPr lang="en-US" smtClean="0"/>
              <a:t>15</a:t>
            </a:fld>
            <a:endParaRPr lang="en-US"/>
          </a:p>
        </p:txBody>
      </p:sp>
    </p:spTree>
    <p:extLst>
      <p:ext uri="{BB962C8B-B14F-4D97-AF65-F5344CB8AC3E}">
        <p14:creationId xmlns:p14="http://schemas.microsoft.com/office/powerpoint/2010/main" val="585859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FontTx/>
              <a:buNone/>
            </a:pPr>
            <a:endParaRPr lang="en-US" altLang="en-US" sz="1000" dirty="0"/>
          </a:p>
        </p:txBody>
      </p:sp>
      <p:sp>
        <p:nvSpPr>
          <p:cNvPr id="4" name="Slide Number Placeholder 3"/>
          <p:cNvSpPr>
            <a:spLocks noGrp="1"/>
          </p:cNvSpPr>
          <p:nvPr>
            <p:ph type="sldNum" sz="quarter" idx="5"/>
          </p:nvPr>
        </p:nvSpPr>
        <p:spPr/>
        <p:txBody>
          <a:bodyPr/>
          <a:lstStyle/>
          <a:p>
            <a:fld id="{194602E4-566F-4ACE-A867-B823C9C49353}" type="slidenum">
              <a:rPr lang="en-US" smtClean="0"/>
              <a:t>16</a:t>
            </a:fld>
            <a:endParaRPr lang="en-US"/>
          </a:p>
        </p:txBody>
      </p:sp>
    </p:spTree>
    <p:extLst>
      <p:ext uri="{BB962C8B-B14F-4D97-AF65-F5344CB8AC3E}">
        <p14:creationId xmlns:p14="http://schemas.microsoft.com/office/powerpoint/2010/main" val="275500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372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071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inion-Regula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4602E4-566F-4ACE-A867-B823C9C49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2129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242D-6C09-CB0F-3403-D36E1743D6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17A084-AD2A-73A1-AFE0-617443BAE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4F2B5C-A3FC-5217-6307-4ACABF5F58B7}"/>
              </a:ext>
            </a:extLst>
          </p:cNvPr>
          <p:cNvSpPr>
            <a:spLocks noGrp="1"/>
          </p:cNvSpPr>
          <p:nvPr>
            <p:ph type="dt" sz="half" idx="10"/>
          </p:nvPr>
        </p:nvSpPr>
        <p:spPr/>
        <p:txBody>
          <a:bodyPr/>
          <a:lstStyle/>
          <a:p>
            <a:fld id="{F5936573-B008-450D-BE83-0F5FB3C8D433}" type="datetimeFigureOut">
              <a:rPr lang="en-US" smtClean="0"/>
              <a:t>11/16/2023</a:t>
            </a:fld>
            <a:endParaRPr lang="en-US"/>
          </a:p>
        </p:txBody>
      </p:sp>
      <p:sp>
        <p:nvSpPr>
          <p:cNvPr id="5" name="Footer Placeholder 4">
            <a:extLst>
              <a:ext uri="{FF2B5EF4-FFF2-40B4-BE49-F238E27FC236}">
                <a16:creationId xmlns:a16="http://schemas.microsoft.com/office/drawing/2014/main" id="{18ED1E3E-C78E-B528-26B8-B4426F27E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81864-39F2-491D-FD3E-A9D096ED13DB}"/>
              </a:ext>
            </a:extLst>
          </p:cNvPr>
          <p:cNvSpPr>
            <a:spLocks noGrp="1"/>
          </p:cNvSpPr>
          <p:nvPr>
            <p:ph type="sldNum" sz="quarter" idx="12"/>
          </p:nvPr>
        </p:nvSpPr>
        <p:spPr/>
        <p:txBody>
          <a:bodyPr/>
          <a:lstStyle/>
          <a:p>
            <a:fld id="{795F2BD3-D0C3-4144-8F4A-790AEA2CBEA0}" type="slidenum">
              <a:rPr lang="en-US" smtClean="0"/>
              <a:t>‹#›</a:t>
            </a:fld>
            <a:endParaRPr lang="en-US"/>
          </a:p>
        </p:txBody>
      </p:sp>
    </p:spTree>
    <p:extLst>
      <p:ext uri="{BB962C8B-B14F-4D97-AF65-F5344CB8AC3E}">
        <p14:creationId xmlns:p14="http://schemas.microsoft.com/office/powerpoint/2010/main" val="338096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4E8C-F086-D09E-809B-646C632B3F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9D75C2-6BDE-3268-BABC-0FF8FFB4E3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373A58-DE04-E066-EC7E-B203DE2FA8D9}"/>
              </a:ext>
            </a:extLst>
          </p:cNvPr>
          <p:cNvSpPr>
            <a:spLocks noGrp="1"/>
          </p:cNvSpPr>
          <p:nvPr>
            <p:ph type="dt" sz="half" idx="10"/>
          </p:nvPr>
        </p:nvSpPr>
        <p:spPr/>
        <p:txBody>
          <a:bodyPr/>
          <a:lstStyle/>
          <a:p>
            <a:fld id="{F5936573-B008-450D-BE83-0F5FB3C8D433}" type="datetimeFigureOut">
              <a:rPr lang="en-US" smtClean="0"/>
              <a:t>11/16/2023</a:t>
            </a:fld>
            <a:endParaRPr lang="en-US"/>
          </a:p>
        </p:txBody>
      </p:sp>
      <p:sp>
        <p:nvSpPr>
          <p:cNvPr id="5" name="Footer Placeholder 4">
            <a:extLst>
              <a:ext uri="{FF2B5EF4-FFF2-40B4-BE49-F238E27FC236}">
                <a16:creationId xmlns:a16="http://schemas.microsoft.com/office/drawing/2014/main" id="{B6A3BE6F-217F-7F1C-E792-902E6B7B65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42823-F7C5-92AD-795B-4C9F596D8B07}"/>
              </a:ext>
            </a:extLst>
          </p:cNvPr>
          <p:cNvSpPr>
            <a:spLocks noGrp="1"/>
          </p:cNvSpPr>
          <p:nvPr>
            <p:ph type="sldNum" sz="quarter" idx="12"/>
          </p:nvPr>
        </p:nvSpPr>
        <p:spPr/>
        <p:txBody>
          <a:bodyPr/>
          <a:lstStyle/>
          <a:p>
            <a:fld id="{795F2BD3-D0C3-4144-8F4A-790AEA2CBEA0}" type="slidenum">
              <a:rPr lang="en-US" smtClean="0"/>
              <a:t>‹#›</a:t>
            </a:fld>
            <a:endParaRPr lang="en-US"/>
          </a:p>
        </p:txBody>
      </p:sp>
    </p:spTree>
    <p:extLst>
      <p:ext uri="{BB962C8B-B14F-4D97-AF65-F5344CB8AC3E}">
        <p14:creationId xmlns:p14="http://schemas.microsoft.com/office/powerpoint/2010/main" val="3387928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4DA5F6-9875-9284-517E-1532CA05D9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DDAB5E-1981-CBDF-F2D7-08B80671C5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3597D-CE02-0FDB-4F07-C82EB583B7BD}"/>
              </a:ext>
            </a:extLst>
          </p:cNvPr>
          <p:cNvSpPr>
            <a:spLocks noGrp="1"/>
          </p:cNvSpPr>
          <p:nvPr>
            <p:ph type="dt" sz="half" idx="10"/>
          </p:nvPr>
        </p:nvSpPr>
        <p:spPr/>
        <p:txBody>
          <a:bodyPr/>
          <a:lstStyle/>
          <a:p>
            <a:fld id="{F5936573-B008-450D-BE83-0F5FB3C8D433}" type="datetimeFigureOut">
              <a:rPr lang="en-US" smtClean="0"/>
              <a:t>11/16/2023</a:t>
            </a:fld>
            <a:endParaRPr lang="en-US"/>
          </a:p>
        </p:txBody>
      </p:sp>
      <p:sp>
        <p:nvSpPr>
          <p:cNvPr id="5" name="Footer Placeholder 4">
            <a:extLst>
              <a:ext uri="{FF2B5EF4-FFF2-40B4-BE49-F238E27FC236}">
                <a16:creationId xmlns:a16="http://schemas.microsoft.com/office/drawing/2014/main" id="{3B6C2344-F8CC-D0BE-0614-C8C4171FA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8DEBC-223D-E3DA-23D6-C4E47902EC13}"/>
              </a:ext>
            </a:extLst>
          </p:cNvPr>
          <p:cNvSpPr>
            <a:spLocks noGrp="1"/>
          </p:cNvSpPr>
          <p:nvPr>
            <p:ph type="sldNum" sz="quarter" idx="12"/>
          </p:nvPr>
        </p:nvSpPr>
        <p:spPr/>
        <p:txBody>
          <a:bodyPr/>
          <a:lstStyle/>
          <a:p>
            <a:fld id="{795F2BD3-D0C3-4144-8F4A-790AEA2CBEA0}" type="slidenum">
              <a:rPr lang="en-US" smtClean="0"/>
              <a:t>‹#›</a:t>
            </a:fld>
            <a:endParaRPr lang="en-US"/>
          </a:p>
        </p:txBody>
      </p:sp>
    </p:spTree>
    <p:extLst>
      <p:ext uri="{BB962C8B-B14F-4D97-AF65-F5344CB8AC3E}">
        <p14:creationId xmlns:p14="http://schemas.microsoft.com/office/powerpoint/2010/main" val="6033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D771-3341-E764-A22C-AD0B8E06A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37D175-F63D-65A7-0D20-D23CCFA92E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2BFFD-2E47-F3DD-8961-5BC176936640}"/>
              </a:ext>
            </a:extLst>
          </p:cNvPr>
          <p:cNvSpPr>
            <a:spLocks noGrp="1"/>
          </p:cNvSpPr>
          <p:nvPr>
            <p:ph type="dt" sz="half" idx="10"/>
          </p:nvPr>
        </p:nvSpPr>
        <p:spPr/>
        <p:txBody>
          <a:bodyPr/>
          <a:lstStyle/>
          <a:p>
            <a:fld id="{F5936573-B008-450D-BE83-0F5FB3C8D433}" type="datetimeFigureOut">
              <a:rPr lang="en-US" smtClean="0"/>
              <a:t>11/16/2023</a:t>
            </a:fld>
            <a:endParaRPr lang="en-US"/>
          </a:p>
        </p:txBody>
      </p:sp>
      <p:sp>
        <p:nvSpPr>
          <p:cNvPr id="5" name="Footer Placeholder 4">
            <a:extLst>
              <a:ext uri="{FF2B5EF4-FFF2-40B4-BE49-F238E27FC236}">
                <a16:creationId xmlns:a16="http://schemas.microsoft.com/office/drawing/2014/main" id="{B2CFEB21-CCB0-4345-8DA4-5A3A3915E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4723E-54C4-F164-30A6-9CEDD871025F}"/>
              </a:ext>
            </a:extLst>
          </p:cNvPr>
          <p:cNvSpPr>
            <a:spLocks noGrp="1"/>
          </p:cNvSpPr>
          <p:nvPr>
            <p:ph type="sldNum" sz="quarter" idx="12"/>
          </p:nvPr>
        </p:nvSpPr>
        <p:spPr/>
        <p:txBody>
          <a:bodyPr/>
          <a:lstStyle/>
          <a:p>
            <a:fld id="{795F2BD3-D0C3-4144-8F4A-790AEA2CBEA0}" type="slidenum">
              <a:rPr lang="en-US" smtClean="0"/>
              <a:t>‹#›</a:t>
            </a:fld>
            <a:endParaRPr lang="en-US"/>
          </a:p>
        </p:txBody>
      </p:sp>
    </p:spTree>
    <p:extLst>
      <p:ext uri="{BB962C8B-B14F-4D97-AF65-F5344CB8AC3E}">
        <p14:creationId xmlns:p14="http://schemas.microsoft.com/office/powerpoint/2010/main" val="1332659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4117-D87A-30D7-2A73-6FB55C539B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F3AB9F-5631-3632-70B4-4673EC0C3B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2180F3-F1C7-8156-A42E-90C92B39E3B3}"/>
              </a:ext>
            </a:extLst>
          </p:cNvPr>
          <p:cNvSpPr>
            <a:spLocks noGrp="1"/>
          </p:cNvSpPr>
          <p:nvPr>
            <p:ph type="dt" sz="half" idx="10"/>
          </p:nvPr>
        </p:nvSpPr>
        <p:spPr/>
        <p:txBody>
          <a:bodyPr/>
          <a:lstStyle/>
          <a:p>
            <a:fld id="{F5936573-B008-450D-BE83-0F5FB3C8D433}" type="datetimeFigureOut">
              <a:rPr lang="en-US" smtClean="0"/>
              <a:t>11/16/2023</a:t>
            </a:fld>
            <a:endParaRPr lang="en-US"/>
          </a:p>
        </p:txBody>
      </p:sp>
      <p:sp>
        <p:nvSpPr>
          <p:cNvPr id="5" name="Footer Placeholder 4">
            <a:extLst>
              <a:ext uri="{FF2B5EF4-FFF2-40B4-BE49-F238E27FC236}">
                <a16:creationId xmlns:a16="http://schemas.microsoft.com/office/drawing/2014/main" id="{3E002C2F-AF27-9BF9-A215-F5046579C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DC850-8D5F-C352-D078-F935B1382171}"/>
              </a:ext>
            </a:extLst>
          </p:cNvPr>
          <p:cNvSpPr>
            <a:spLocks noGrp="1"/>
          </p:cNvSpPr>
          <p:nvPr>
            <p:ph type="sldNum" sz="quarter" idx="12"/>
          </p:nvPr>
        </p:nvSpPr>
        <p:spPr/>
        <p:txBody>
          <a:bodyPr/>
          <a:lstStyle/>
          <a:p>
            <a:fld id="{795F2BD3-D0C3-4144-8F4A-790AEA2CBEA0}" type="slidenum">
              <a:rPr lang="en-US" smtClean="0"/>
              <a:t>‹#›</a:t>
            </a:fld>
            <a:endParaRPr lang="en-US"/>
          </a:p>
        </p:txBody>
      </p:sp>
    </p:spTree>
    <p:extLst>
      <p:ext uri="{BB962C8B-B14F-4D97-AF65-F5344CB8AC3E}">
        <p14:creationId xmlns:p14="http://schemas.microsoft.com/office/powerpoint/2010/main" val="244895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18592-9FC1-45EC-D35B-11824545D6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9AFA1D-F27A-BD47-3387-7AB1D9DCC6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1FBF40-54C0-6FEA-F06D-A8BDD9440E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0859F4-9222-BC71-C43C-9C2045DDEA8F}"/>
              </a:ext>
            </a:extLst>
          </p:cNvPr>
          <p:cNvSpPr>
            <a:spLocks noGrp="1"/>
          </p:cNvSpPr>
          <p:nvPr>
            <p:ph type="dt" sz="half" idx="10"/>
          </p:nvPr>
        </p:nvSpPr>
        <p:spPr/>
        <p:txBody>
          <a:bodyPr/>
          <a:lstStyle/>
          <a:p>
            <a:fld id="{F5936573-B008-450D-BE83-0F5FB3C8D433}" type="datetimeFigureOut">
              <a:rPr lang="en-US" smtClean="0"/>
              <a:t>11/16/2023</a:t>
            </a:fld>
            <a:endParaRPr lang="en-US"/>
          </a:p>
        </p:txBody>
      </p:sp>
      <p:sp>
        <p:nvSpPr>
          <p:cNvPr id="6" name="Footer Placeholder 5">
            <a:extLst>
              <a:ext uri="{FF2B5EF4-FFF2-40B4-BE49-F238E27FC236}">
                <a16:creationId xmlns:a16="http://schemas.microsoft.com/office/drawing/2014/main" id="{65FC8FE5-8676-3B57-103E-C5EBA9E083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B333CA-DBE8-0506-33D4-5E592722D298}"/>
              </a:ext>
            </a:extLst>
          </p:cNvPr>
          <p:cNvSpPr>
            <a:spLocks noGrp="1"/>
          </p:cNvSpPr>
          <p:nvPr>
            <p:ph type="sldNum" sz="quarter" idx="12"/>
          </p:nvPr>
        </p:nvSpPr>
        <p:spPr/>
        <p:txBody>
          <a:bodyPr/>
          <a:lstStyle/>
          <a:p>
            <a:fld id="{795F2BD3-D0C3-4144-8F4A-790AEA2CBEA0}" type="slidenum">
              <a:rPr lang="en-US" smtClean="0"/>
              <a:t>‹#›</a:t>
            </a:fld>
            <a:endParaRPr lang="en-US"/>
          </a:p>
        </p:txBody>
      </p:sp>
    </p:spTree>
    <p:extLst>
      <p:ext uri="{BB962C8B-B14F-4D97-AF65-F5344CB8AC3E}">
        <p14:creationId xmlns:p14="http://schemas.microsoft.com/office/powerpoint/2010/main" val="909737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43E-5CDD-651D-F0C1-7AA5968FEB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4BB90B-A353-69B6-458E-C63C32B45F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C7640E-7302-6ED4-41FC-FF33F1EA76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8A98AE-BDC8-1CAD-1844-6BAFFB261C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61E8B8-5284-5592-63AC-9BEAB5D4CB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C68261-C6F6-9C32-8BD9-1C567BAD1860}"/>
              </a:ext>
            </a:extLst>
          </p:cNvPr>
          <p:cNvSpPr>
            <a:spLocks noGrp="1"/>
          </p:cNvSpPr>
          <p:nvPr>
            <p:ph type="dt" sz="half" idx="10"/>
          </p:nvPr>
        </p:nvSpPr>
        <p:spPr/>
        <p:txBody>
          <a:bodyPr/>
          <a:lstStyle/>
          <a:p>
            <a:fld id="{F5936573-B008-450D-BE83-0F5FB3C8D433}" type="datetimeFigureOut">
              <a:rPr lang="en-US" smtClean="0"/>
              <a:t>11/16/2023</a:t>
            </a:fld>
            <a:endParaRPr lang="en-US"/>
          </a:p>
        </p:txBody>
      </p:sp>
      <p:sp>
        <p:nvSpPr>
          <p:cNvPr id="8" name="Footer Placeholder 7">
            <a:extLst>
              <a:ext uri="{FF2B5EF4-FFF2-40B4-BE49-F238E27FC236}">
                <a16:creationId xmlns:a16="http://schemas.microsoft.com/office/drawing/2014/main" id="{CF6169AA-680C-0B50-F0D2-D638407F84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5CB97B-A519-85E0-2854-38D2F8ECBDD1}"/>
              </a:ext>
            </a:extLst>
          </p:cNvPr>
          <p:cNvSpPr>
            <a:spLocks noGrp="1"/>
          </p:cNvSpPr>
          <p:nvPr>
            <p:ph type="sldNum" sz="quarter" idx="12"/>
          </p:nvPr>
        </p:nvSpPr>
        <p:spPr/>
        <p:txBody>
          <a:bodyPr/>
          <a:lstStyle/>
          <a:p>
            <a:fld id="{795F2BD3-D0C3-4144-8F4A-790AEA2CBEA0}" type="slidenum">
              <a:rPr lang="en-US" smtClean="0"/>
              <a:t>‹#›</a:t>
            </a:fld>
            <a:endParaRPr lang="en-US"/>
          </a:p>
        </p:txBody>
      </p:sp>
    </p:spTree>
    <p:extLst>
      <p:ext uri="{BB962C8B-B14F-4D97-AF65-F5344CB8AC3E}">
        <p14:creationId xmlns:p14="http://schemas.microsoft.com/office/powerpoint/2010/main" val="2370164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5CCF1-052F-D8F8-0F6D-E3AC147B4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6C3071-F564-710D-8AA4-59BB8947DACB}"/>
              </a:ext>
            </a:extLst>
          </p:cNvPr>
          <p:cNvSpPr>
            <a:spLocks noGrp="1"/>
          </p:cNvSpPr>
          <p:nvPr>
            <p:ph type="dt" sz="half" idx="10"/>
          </p:nvPr>
        </p:nvSpPr>
        <p:spPr/>
        <p:txBody>
          <a:bodyPr/>
          <a:lstStyle/>
          <a:p>
            <a:fld id="{F5936573-B008-450D-BE83-0F5FB3C8D433}" type="datetimeFigureOut">
              <a:rPr lang="en-US" smtClean="0"/>
              <a:t>11/16/2023</a:t>
            </a:fld>
            <a:endParaRPr lang="en-US"/>
          </a:p>
        </p:txBody>
      </p:sp>
      <p:sp>
        <p:nvSpPr>
          <p:cNvPr id="4" name="Footer Placeholder 3">
            <a:extLst>
              <a:ext uri="{FF2B5EF4-FFF2-40B4-BE49-F238E27FC236}">
                <a16:creationId xmlns:a16="http://schemas.microsoft.com/office/drawing/2014/main" id="{9A823C7A-49C8-CA1C-A643-2F11F16DB3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CE8288-BA4A-9BAF-5A73-6EEF9F8864AD}"/>
              </a:ext>
            </a:extLst>
          </p:cNvPr>
          <p:cNvSpPr>
            <a:spLocks noGrp="1"/>
          </p:cNvSpPr>
          <p:nvPr>
            <p:ph type="sldNum" sz="quarter" idx="12"/>
          </p:nvPr>
        </p:nvSpPr>
        <p:spPr/>
        <p:txBody>
          <a:bodyPr/>
          <a:lstStyle/>
          <a:p>
            <a:fld id="{795F2BD3-D0C3-4144-8F4A-790AEA2CBEA0}" type="slidenum">
              <a:rPr lang="en-US" smtClean="0"/>
              <a:t>‹#›</a:t>
            </a:fld>
            <a:endParaRPr lang="en-US"/>
          </a:p>
        </p:txBody>
      </p:sp>
    </p:spTree>
    <p:extLst>
      <p:ext uri="{BB962C8B-B14F-4D97-AF65-F5344CB8AC3E}">
        <p14:creationId xmlns:p14="http://schemas.microsoft.com/office/powerpoint/2010/main" val="3522275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7F075B-1F76-D2FD-705E-96C7371B6367}"/>
              </a:ext>
            </a:extLst>
          </p:cNvPr>
          <p:cNvSpPr>
            <a:spLocks noGrp="1"/>
          </p:cNvSpPr>
          <p:nvPr>
            <p:ph type="dt" sz="half" idx="10"/>
          </p:nvPr>
        </p:nvSpPr>
        <p:spPr/>
        <p:txBody>
          <a:bodyPr/>
          <a:lstStyle/>
          <a:p>
            <a:fld id="{F5936573-B008-450D-BE83-0F5FB3C8D433}" type="datetimeFigureOut">
              <a:rPr lang="en-US" smtClean="0"/>
              <a:t>11/16/2023</a:t>
            </a:fld>
            <a:endParaRPr lang="en-US"/>
          </a:p>
        </p:txBody>
      </p:sp>
      <p:sp>
        <p:nvSpPr>
          <p:cNvPr id="3" name="Footer Placeholder 2">
            <a:extLst>
              <a:ext uri="{FF2B5EF4-FFF2-40B4-BE49-F238E27FC236}">
                <a16:creationId xmlns:a16="http://schemas.microsoft.com/office/drawing/2014/main" id="{EE000361-AEB7-677A-C3F9-5F8F3A7107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0E6269-3056-4A8A-09E1-7CE07B563164}"/>
              </a:ext>
            </a:extLst>
          </p:cNvPr>
          <p:cNvSpPr>
            <a:spLocks noGrp="1"/>
          </p:cNvSpPr>
          <p:nvPr>
            <p:ph type="sldNum" sz="quarter" idx="12"/>
          </p:nvPr>
        </p:nvSpPr>
        <p:spPr/>
        <p:txBody>
          <a:bodyPr/>
          <a:lstStyle/>
          <a:p>
            <a:fld id="{795F2BD3-D0C3-4144-8F4A-790AEA2CBEA0}" type="slidenum">
              <a:rPr lang="en-US" smtClean="0"/>
              <a:t>‹#›</a:t>
            </a:fld>
            <a:endParaRPr lang="en-US"/>
          </a:p>
        </p:txBody>
      </p:sp>
    </p:spTree>
    <p:extLst>
      <p:ext uri="{BB962C8B-B14F-4D97-AF65-F5344CB8AC3E}">
        <p14:creationId xmlns:p14="http://schemas.microsoft.com/office/powerpoint/2010/main" val="3327925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086D1-7EC0-78C0-E926-032E2CDEB7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11296A-AAC9-02F8-82B6-590C7671E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61009B-EA28-0DB5-6C46-50D7EB6C37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BF1EA-046B-D044-3E49-052253531210}"/>
              </a:ext>
            </a:extLst>
          </p:cNvPr>
          <p:cNvSpPr>
            <a:spLocks noGrp="1"/>
          </p:cNvSpPr>
          <p:nvPr>
            <p:ph type="dt" sz="half" idx="10"/>
          </p:nvPr>
        </p:nvSpPr>
        <p:spPr/>
        <p:txBody>
          <a:bodyPr/>
          <a:lstStyle/>
          <a:p>
            <a:fld id="{F5936573-B008-450D-BE83-0F5FB3C8D433}" type="datetimeFigureOut">
              <a:rPr lang="en-US" smtClean="0"/>
              <a:t>11/16/2023</a:t>
            </a:fld>
            <a:endParaRPr lang="en-US"/>
          </a:p>
        </p:txBody>
      </p:sp>
      <p:sp>
        <p:nvSpPr>
          <p:cNvPr id="6" name="Footer Placeholder 5">
            <a:extLst>
              <a:ext uri="{FF2B5EF4-FFF2-40B4-BE49-F238E27FC236}">
                <a16:creationId xmlns:a16="http://schemas.microsoft.com/office/drawing/2014/main" id="{BF225AA4-BBD6-3000-30AE-05D52EDF1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104A66-F6D5-6B6E-0884-BE3B6708C0A2}"/>
              </a:ext>
            </a:extLst>
          </p:cNvPr>
          <p:cNvSpPr>
            <a:spLocks noGrp="1"/>
          </p:cNvSpPr>
          <p:nvPr>
            <p:ph type="sldNum" sz="quarter" idx="12"/>
          </p:nvPr>
        </p:nvSpPr>
        <p:spPr/>
        <p:txBody>
          <a:bodyPr/>
          <a:lstStyle/>
          <a:p>
            <a:fld id="{795F2BD3-D0C3-4144-8F4A-790AEA2CBEA0}" type="slidenum">
              <a:rPr lang="en-US" smtClean="0"/>
              <a:t>‹#›</a:t>
            </a:fld>
            <a:endParaRPr lang="en-US"/>
          </a:p>
        </p:txBody>
      </p:sp>
    </p:spTree>
    <p:extLst>
      <p:ext uri="{BB962C8B-B14F-4D97-AF65-F5344CB8AC3E}">
        <p14:creationId xmlns:p14="http://schemas.microsoft.com/office/powerpoint/2010/main" val="2651874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7574-4B59-5EE5-091C-E818CABC8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5954BC-5FFF-F779-FE90-31879AAAC8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0512A3-B464-B45A-F623-BBA206045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8A1E13-D21E-BBD4-809F-382FF9C8FDF9}"/>
              </a:ext>
            </a:extLst>
          </p:cNvPr>
          <p:cNvSpPr>
            <a:spLocks noGrp="1"/>
          </p:cNvSpPr>
          <p:nvPr>
            <p:ph type="dt" sz="half" idx="10"/>
          </p:nvPr>
        </p:nvSpPr>
        <p:spPr/>
        <p:txBody>
          <a:bodyPr/>
          <a:lstStyle/>
          <a:p>
            <a:fld id="{F5936573-B008-450D-BE83-0F5FB3C8D433}" type="datetimeFigureOut">
              <a:rPr lang="en-US" smtClean="0"/>
              <a:t>11/16/2023</a:t>
            </a:fld>
            <a:endParaRPr lang="en-US"/>
          </a:p>
        </p:txBody>
      </p:sp>
      <p:sp>
        <p:nvSpPr>
          <p:cNvPr id="6" name="Footer Placeholder 5">
            <a:extLst>
              <a:ext uri="{FF2B5EF4-FFF2-40B4-BE49-F238E27FC236}">
                <a16:creationId xmlns:a16="http://schemas.microsoft.com/office/drawing/2014/main" id="{D80DAABD-F7F1-B136-F2E1-D5822CF74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4F6D38-38D5-B4CA-1D66-05C029A30004}"/>
              </a:ext>
            </a:extLst>
          </p:cNvPr>
          <p:cNvSpPr>
            <a:spLocks noGrp="1"/>
          </p:cNvSpPr>
          <p:nvPr>
            <p:ph type="sldNum" sz="quarter" idx="12"/>
          </p:nvPr>
        </p:nvSpPr>
        <p:spPr/>
        <p:txBody>
          <a:bodyPr/>
          <a:lstStyle/>
          <a:p>
            <a:fld id="{795F2BD3-D0C3-4144-8F4A-790AEA2CBEA0}" type="slidenum">
              <a:rPr lang="en-US" smtClean="0"/>
              <a:t>‹#›</a:t>
            </a:fld>
            <a:endParaRPr lang="en-US"/>
          </a:p>
        </p:txBody>
      </p:sp>
    </p:spTree>
    <p:extLst>
      <p:ext uri="{BB962C8B-B14F-4D97-AF65-F5344CB8AC3E}">
        <p14:creationId xmlns:p14="http://schemas.microsoft.com/office/powerpoint/2010/main" val="3923971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48E4EF-BA77-B581-A677-97375DC9D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D213B8-72A9-6859-D65A-6256E40341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23E1A-F568-9EE0-35F0-412DDC8CA1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936573-B008-450D-BE83-0F5FB3C8D433}" type="datetimeFigureOut">
              <a:rPr lang="en-US" smtClean="0"/>
              <a:t>11/16/2023</a:t>
            </a:fld>
            <a:endParaRPr lang="en-US"/>
          </a:p>
        </p:txBody>
      </p:sp>
      <p:sp>
        <p:nvSpPr>
          <p:cNvPr id="5" name="Footer Placeholder 4">
            <a:extLst>
              <a:ext uri="{FF2B5EF4-FFF2-40B4-BE49-F238E27FC236}">
                <a16:creationId xmlns:a16="http://schemas.microsoft.com/office/drawing/2014/main" id="{16A2D35F-1BF4-E431-37D8-A86BDC8DBD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72B43B-85F0-8B31-6E1E-E2748B0B6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5F2BD3-D0C3-4144-8F4A-790AEA2CBEA0}" type="slidenum">
              <a:rPr lang="en-US" smtClean="0"/>
              <a:t>‹#›</a:t>
            </a:fld>
            <a:endParaRPr lang="en-US"/>
          </a:p>
        </p:txBody>
      </p:sp>
    </p:spTree>
    <p:extLst>
      <p:ext uri="{BB962C8B-B14F-4D97-AF65-F5344CB8AC3E}">
        <p14:creationId xmlns:p14="http://schemas.microsoft.com/office/powerpoint/2010/main" val="98573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Chapter%204%20%20Memory%20and%20Learning.pptx"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hyperlink" Target="https://www.youtube.com/watch?app=desktop&amp;v=vM2GMfWbxK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hyperlink" Target="https://study.com/academy/lesson/comprehension-monitoring-strategies.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616978-6556-EBCE-531C-4C71040BCB83}"/>
              </a:ext>
            </a:extLst>
          </p:cNvPr>
          <p:cNvSpPr>
            <a:spLocks noGrp="1"/>
          </p:cNvSpPr>
          <p:nvPr>
            <p:ph type="ctrTitle"/>
          </p:nvPr>
        </p:nvSpPr>
        <p:spPr>
          <a:xfrm>
            <a:off x="4853987" y="449504"/>
            <a:ext cx="6707084" cy="3892668"/>
          </a:xfrm>
        </p:spPr>
        <p:txBody>
          <a:bodyPr>
            <a:noAutofit/>
          </a:bodyPr>
          <a:lstStyle/>
          <a:p>
            <a:pPr algn="l"/>
            <a:r>
              <a:rPr lang="en-US" sz="8800" b="1" dirty="0"/>
              <a:t>Study Skills and Critical Thinking </a:t>
            </a:r>
          </a:p>
        </p:txBody>
      </p:sp>
      <p:sp>
        <p:nvSpPr>
          <p:cNvPr id="3" name="Subtitle 2">
            <a:extLst>
              <a:ext uri="{FF2B5EF4-FFF2-40B4-BE49-F238E27FC236}">
                <a16:creationId xmlns:a16="http://schemas.microsoft.com/office/drawing/2014/main" id="{758E35F8-77A4-32C2-D203-C7E42A430D44}"/>
              </a:ext>
            </a:extLst>
          </p:cNvPr>
          <p:cNvSpPr>
            <a:spLocks noGrp="1"/>
          </p:cNvSpPr>
          <p:nvPr>
            <p:ph type="subTitle" idx="1"/>
          </p:nvPr>
        </p:nvSpPr>
        <p:spPr>
          <a:xfrm>
            <a:off x="4853986" y="4570890"/>
            <a:ext cx="7181803" cy="1569486"/>
          </a:xfrm>
        </p:spPr>
        <p:txBody>
          <a:bodyPr>
            <a:noAutofit/>
          </a:bodyPr>
          <a:lstStyle/>
          <a:p>
            <a:pPr algn="l"/>
            <a:r>
              <a:rPr lang="en-US" sz="5600" dirty="0"/>
              <a:t>Chapter 4</a:t>
            </a:r>
          </a:p>
          <a:p>
            <a:pPr algn="l"/>
            <a:r>
              <a:rPr lang="en-US" sz="5600" dirty="0"/>
              <a:t>Memory and Learning</a:t>
            </a:r>
          </a:p>
        </p:txBody>
      </p:sp>
      <p:sp>
        <p:nvSpPr>
          <p:cNvPr id="4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erson and person looking at a computer&#10;&#10;Description automatically generated">
            <a:extLst>
              <a:ext uri="{FF2B5EF4-FFF2-40B4-BE49-F238E27FC236}">
                <a16:creationId xmlns:a16="http://schemas.microsoft.com/office/drawing/2014/main" id="{C5E02E33-0B5F-9197-9C2F-B4306967DE35}"/>
              </a:ext>
            </a:extLst>
          </p:cNvPr>
          <p:cNvPicPr>
            <a:picLocks noChangeAspect="1"/>
          </p:cNvPicPr>
          <p:nvPr/>
        </p:nvPicPr>
        <p:blipFill>
          <a:blip r:embed="rId3"/>
          <a:stretch>
            <a:fillRect/>
          </a:stretch>
        </p:blipFill>
        <p:spPr>
          <a:xfrm>
            <a:off x="116903" y="383222"/>
            <a:ext cx="4203814" cy="5355178"/>
          </a:xfrm>
          <a:prstGeom prst="rect">
            <a:avLst/>
          </a:prstGeom>
        </p:spPr>
      </p:pic>
    </p:spTree>
    <p:extLst>
      <p:ext uri="{BB962C8B-B14F-4D97-AF65-F5344CB8AC3E}">
        <p14:creationId xmlns:p14="http://schemas.microsoft.com/office/powerpoint/2010/main" val="1825711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4597146" y="857249"/>
            <a:ext cx="7266770" cy="1374055"/>
          </a:xfrm>
        </p:spPr>
        <p:txBody>
          <a:bodyPr anchor="b">
            <a:normAutofit/>
          </a:bodyPr>
          <a:lstStyle/>
          <a:p>
            <a:r>
              <a:rPr lang="en-US" sz="4400" b="1" dirty="0"/>
              <a:t>Understanding Memory Processes</a:t>
            </a:r>
            <a:endParaRPr lang="en-US" b="1" dirty="0"/>
          </a:p>
        </p:txBody>
      </p:sp>
      <p:sp>
        <p:nvSpPr>
          <p:cNvPr id="4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4608575" y="2626613"/>
            <a:ext cx="7266771" cy="3888909"/>
          </a:xfrm>
        </p:spPr>
        <p:txBody>
          <a:bodyPr>
            <a:noAutofit/>
          </a:bodyPr>
          <a:lstStyle/>
          <a:p>
            <a:pPr marL="0" indent="0" algn="just">
              <a:buNone/>
            </a:pPr>
            <a:r>
              <a:rPr lang="en-US" sz="3000" b="1" i="0" u="none" strike="noStrike" baseline="0" dirty="0">
                <a:solidFill>
                  <a:srgbClr val="ED7D31"/>
                </a:solidFill>
                <a:latin typeface="Minion-Bold"/>
              </a:rPr>
              <a:t>3. Long-Term Memory</a:t>
            </a:r>
          </a:p>
          <a:p>
            <a:pPr algn="just"/>
            <a:r>
              <a:rPr lang="en-US" sz="3000" i="0" u="none" strike="noStrike" baseline="0" dirty="0">
                <a:latin typeface="Minion-Bold"/>
              </a:rPr>
              <a:t>Once material has been processed in working memory, it can be moved into long-term memory.</a:t>
            </a:r>
          </a:p>
          <a:p>
            <a:pPr algn="just"/>
            <a:r>
              <a:rPr lang="en-US" sz="3000" i="0" u="none" strike="noStrike" baseline="0" dirty="0">
                <a:latin typeface="Minion-Bold"/>
              </a:rPr>
              <a:t>Long-term memory has an almost unlimited capacity.</a:t>
            </a:r>
          </a:p>
          <a:p>
            <a:pPr algn="just"/>
            <a:r>
              <a:rPr lang="en-US" sz="3000" i="0" u="none" strike="noStrike" baseline="0" dirty="0">
                <a:latin typeface="Minion-Bold"/>
              </a:rPr>
              <a:t>We also rely on our LTM to encode new information.</a:t>
            </a:r>
          </a:p>
          <a:p>
            <a:pPr marL="0" indent="0" algn="just">
              <a:buNone/>
            </a:pPr>
            <a:endParaRPr lang="en-US" sz="3000" i="0" u="none" strike="noStrike" baseline="0" dirty="0">
              <a:latin typeface="Minion-Bold"/>
            </a:endParaRPr>
          </a:p>
        </p:txBody>
      </p:sp>
      <p:sp>
        <p:nvSpPr>
          <p:cNvPr id="10" name="AutoShape 2" descr="Short term memory Stock Photos, Royalty Free Short term memory Images |  Depositphotos">
            <a:extLst>
              <a:ext uri="{FF2B5EF4-FFF2-40B4-BE49-F238E27FC236}">
                <a16:creationId xmlns:a16="http://schemas.microsoft.com/office/drawing/2014/main" id="{B83623ED-5F16-64CC-BCD2-5C35889A1099}"/>
              </a:ext>
            </a:extLst>
          </p:cNvPr>
          <p:cNvSpPr>
            <a:spLocks noChangeAspect="1" noChangeArrowheads="1"/>
          </p:cNvSpPr>
          <p:nvPr/>
        </p:nvSpPr>
        <p:spPr bwMode="auto">
          <a:xfrm>
            <a:off x="5943600" y="3276600"/>
            <a:ext cx="2068830" cy="20688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BDAAC2BD-03AF-A013-3799-B631CC8D6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6020"/>
            <a:ext cx="4145280" cy="2331720"/>
          </a:xfrm>
          <a:prstGeom prst="rect">
            <a:avLst/>
          </a:prstGeom>
        </p:spPr>
      </p:pic>
      <p:sp>
        <p:nvSpPr>
          <p:cNvPr id="7" name="TextBox 6">
            <a:extLst>
              <a:ext uri="{FF2B5EF4-FFF2-40B4-BE49-F238E27FC236}">
                <a16:creationId xmlns:a16="http://schemas.microsoft.com/office/drawing/2014/main" id="{C24B88F2-6D06-8BCF-E3C7-122A0CDAD8ED}"/>
              </a:ext>
            </a:extLst>
          </p:cNvPr>
          <p:cNvSpPr txBox="1"/>
          <p:nvPr/>
        </p:nvSpPr>
        <p:spPr>
          <a:xfrm>
            <a:off x="328613" y="5029200"/>
            <a:ext cx="4323397" cy="646331"/>
          </a:xfrm>
          <a:prstGeom prst="rect">
            <a:avLst/>
          </a:prstGeom>
          <a:noFill/>
        </p:spPr>
        <p:txBody>
          <a:bodyPr wrap="square">
            <a:spAutoFit/>
          </a:bodyPr>
          <a:lstStyle/>
          <a:p>
            <a:r>
              <a:rPr lang="en-US" dirty="0">
                <a:hlinkClick r:id="rId3" action="ppaction://hlinkpres?slideindex=1&amp;slidetitle="/>
              </a:rPr>
              <a:t>https://www.youtube.com/watch?app=desktop&amp;v=wUetGsGJt4c</a:t>
            </a:r>
            <a:endParaRPr lang="en-US" dirty="0"/>
          </a:p>
        </p:txBody>
      </p:sp>
    </p:spTree>
    <p:extLst>
      <p:ext uri="{BB962C8B-B14F-4D97-AF65-F5344CB8AC3E}">
        <p14:creationId xmlns:p14="http://schemas.microsoft.com/office/powerpoint/2010/main" val="495446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630935" y="272289"/>
            <a:ext cx="7615598" cy="2045715"/>
          </a:xfrm>
        </p:spPr>
        <p:txBody>
          <a:bodyPr anchor="b">
            <a:noAutofit/>
          </a:bodyPr>
          <a:lstStyle/>
          <a:p>
            <a:r>
              <a:rPr lang="en-US" sz="4800" b="1" dirty="0"/>
              <a:t>WHY YOU NEED MEMORY STRATEGIES</a:t>
            </a:r>
          </a:p>
        </p:txBody>
      </p:sp>
      <p:sp>
        <p:nvSpPr>
          <p:cNvPr id="6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114301" y="2706624"/>
            <a:ext cx="7040880" cy="3779520"/>
          </a:xfrm>
        </p:spPr>
        <p:txBody>
          <a:bodyPr anchor="t">
            <a:normAutofit lnSpcReduction="10000"/>
          </a:bodyPr>
          <a:lstStyle/>
          <a:p>
            <a:pPr algn="just">
              <a:buFont typeface="Wingdings" panose="05000000000000000000" pitchFamily="2" charset="2"/>
              <a:buChar char="§"/>
            </a:pPr>
            <a:r>
              <a:rPr lang="en-US" sz="3200" b="0" i="0" u="none" strike="noStrike" baseline="0" dirty="0">
                <a:latin typeface="Minion-Regular"/>
              </a:rPr>
              <a:t>According to Kenneth Higbee, “remembering is hard work, and memory techniques do not necessarily make it easy, they just make it more effective.”</a:t>
            </a:r>
          </a:p>
          <a:p>
            <a:pPr algn="just">
              <a:buFont typeface="Wingdings" panose="05000000000000000000" pitchFamily="2" charset="2"/>
              <a:buChar char="§"/>
            </a:pPr>
            <a:r>
              <a:rPr lang="en-US" sz="3200" b="0" i="0" u="none" strike="noStrike" baseline="0" dirty="0">
                <a:latin typeface="Minion-Regular"/>
              </a:rPr>
              <a:t> To perform well in college courses, you need to use strategies that aid the </a:t>
            </a:r>
            <a:r>
              <a:rPr lang="en-US" sz="3200" b="0" i="0" u="none" strike="noStrike" baseline="0" dirty="0">
                <a:solidFill>
                  <a:srgbClr val="ED7D31"/>
                </a:solidFill>
                <a:latin typeface="Minion-Regular"/>
              </a:rPr>
              <a:t>acquisition, retention, and retrieval </a:t>
            </a:r>
            <a:r>
              <a:rPr lang="en-US" sz="3200" b="0" i="0" u="none" strike="noStrike" baseline="0" dirty="0">
                <a:latin typeface="Minion-Regular"/>
              </a:rPr>
              <a:t>of the information that you want to learn.</a:t>
            </a:r>
          </a:p>
        </p:txBody>
      </p:sp>
      <p:pic>
        <p:nvPicPr>
          <p:cNvPr id="6" name="Picture 5">
            <a:extLst>
              <a:ext uri="{FF2B5EF4-FFF2-40B4-BE49-F238E27FC236}">
                <a16:creationId xmlns:a16="http://schemas.microsoft.com/office/drawing/2014/main" id="{7ED0D326-8CDB-2F61-CC11-32FE3F0B8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423" y="2446020"/>
            <a:ext cx="4946578" cy="3394710"/>
          </a:xfrm>
          <a:prstGeom prst="rect">
            <a:avLst/>
          </a:prstGeom>
        </p:spPr>
      </p:pic>
    </p:spTree>
    <p:extLst>
      <p:ext uri="{BB962C8B-B14F-4D97-AF65-F5344CB8AC3E}">
        <p14:creationId xmlns:p14="http://schemas.microsoft.com/office/powerpoint/2010/main" val="2822235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630935" y="272289"/>
            <a:ext cx="7615598" cy="2045715"/>
          </a:xfrm>
        </p:spPr>
        <p:txBody>
          <a:bodyPr anchor="b">
            <a:noAutofit/>
          </a:bodyPr>
          <a:lstStyle/>
          <a:p>
            <a:r>
              <a:rPr lang="en-US" sz="4800" b="1" dirty="0"/>
              <a:t>WHY YOU NEED MEMORY STRATEGIES</a:t>
            </a:r>
          </a:p>
        </p:txBody>
      </p:sp>
      <p:sp>
        <p:nvSpPr>
          <p:cNvPr id="6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102871" y="2546604"/>
            <a:ext cx="7040880" cy="4151376"/>
          </a:xfrm>
        </p:spPr>
        <p:txBody>
          <a:bodyPr anchor="t">
            <a:normAutofit/>
          </a:bodyPr>
          <a:lstStyle/>
          <a:p>
            <a:pPr algn="just">
              <a:buFont typeface="Wingdings" panose="05000000000000000000" pitchFamily="2" charset="2"/>
              <a:buChar char="§"/>
            </a:pPr>
            <a:r>
              <a:rPr lang="en-US" sz="3200" b="1" i="0" u="none" strike="noStrike" baseline="0" dirty="0">
                <a:solidFill>
                  <a:srgbClr val="ED7D31"/>
                </a:solidFill>
                <a:latin typeface="Minion-Regular"/>
              </a:rPr>
              <a:t>Retrieval and Forgetting</a:t>
            </a:r>
          </a:p>
          <a:p>
            <a:pPr algn="just"/>
            <a:r>
              <a:rPr lang="en-US" sz="3000" i="0" u="none" strike="noStrike" baseline="0" dirty="0">
                <a:latin typeface="Minion-Regular"/>
              </a:rPr>
              <a:t>There are a number of memory problems that lead to forgetting.</a:t>
            </a:r>
          </a:p>
          <a:p>
            <a:pPr lvl="1" algn="just"/>
            <a:r>
              <a:rPr lang="en-US" sz="2600" b="1" i="0" u="none" strike="noStrike" baseline="0" dirty="0">
                <a:latin typeface="Minion-Regular"/>
              </a:rPr>
              <a:t>Never really learned it. </a:t>
            </a:r>
            <a:endParaRPr lang="en-US" sz="2600" b="1" dirty="0">
              <a:latin typeface="Minion-Regular"/>
            </a:endParaRPr>
          </a:p>
          <a:p>
            <a:pPr lvl="1" algn="just"/>
            <a:r>
              <a:rPr lang="en-US" sz="2600" b="1" i="0" u="none" strike="noStrike" baseline="0" dirty="0">
                <a:latin typeface="Minion-Regular"/>
              </a:rPr>
              <a:t>Not understanding the information. </a:t>
            </a:r>
          </a:p>
          <a:p>
            <a:pPr lvl="1" algn="just"/>
            <a:r>
              <a:rPr lang="en-US" altLang="en-US" sz="2800" b="1" dirty="0"/>
              <a:t>Cramming.</a:t>
            </a:r>
          </a:p>
          <a:p>
            <a:pPr lvl="1" algn="just"/>
            <a:r>
              <a:rPr lang="en-US" altLang="en-US" sz="2800" b="1" dirty="0"/>
              <a:t>Stored with too few cues</a:t>
            </a:r>
          </a:p>
          <a:p>
            <a:pPr lvl="1" algn="just"/>
            <a:r>
              <a:rPr lang="en-US" altLang="en-US" sz="2800" b="1" dirty="0"/>
              <a:t>Interference.</a:t>
            </a:r>
          </a:p>
          <a:p>
            <a:pPr lvl="1" algn="just"/>
            <a:r>
              <a:rPr lang="en-US" altLang="en-US" sz="2800" b="1" dirty="0"/>
              <a:t>Test Anxiety.</a:t>
            </a:r>
            <a:endParaRPr lang="en-US" sz="2600" i="0" u="none" strike="noStrike" baseline="0" dirty="0">
              <a:latin typeface="Minion-Regular"/>
            </a:endParaRPr>
          </a:p>
          <a:p>
            <a:pPr marL="0" indent="0" algn="just">
              <a:buNone/>
            </a:pPr>
            <a:endParaRPr lang="en-US" sz="3200" b="1" i="0" u="none" strike="noStrike" baseline="0" dirty="0">
              <a:solidFill>
                <a:srgbClr val="ED7D31"/>
              </a:solidFill>
              <a:latin typeface="Minion-Regular"/>
            </a:endParaRPr>
          </a:p>
        </p:txBody>
      </p:sp>
      <p:pic>
        <p:nvPicPr>
          <p:cNvPr id="5" name="Picture 4">
            <a:extLst>
              <a:ext uri="{FF2B5EF4-FFF2-40B4-BE49-F238E27FC236}">
                <a16:creationId xmlns:a16="http://schemas.microsoft.com/office/drawing/2014/main" id="{C72F0FB3-7A7D-E661-4B0F-8D48A2626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465" y="2823210"/>
            <a:ext cx="5050535" cy="3156585"/>
          </a:xfrm>
          <a:prstGeom prst="rect">
            <a:avLst/>
          </a:prstGeom>
        </p:spPr>
      </p:pic>
    </p:spTree>
    <p:extLst>
      <p:ext uri="{BB962C8B-B14F-4D97-AF65-F5344CB8AC3E}">
        <p14:creationId xmlns:p14="http://schemas.microsoft.com/office/powerpoint/2010/main" val="3322695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630935" y="272289"/>
            <a:ext cx="7014465" cy="2045715"/>
          </a:xfrm>
        </p:spPr>
        <p:txBody>
          <a:bodyPr anchor="b">
            <a:noAutofit/>
          </a:bodyPr>
          <a:lstStyle/>
          <a:p>
            <a:r>
              <a:rPr lang="en-US" sz="5000" b="1" dirty="0"/>
              <a:t>GENERAL MEMORY STRATEGIES</a:t>
            </a:r>
          </a:p>
        </p:txBody>
      </p:sp>
      <p:sp>
        <p:nvSpPr>
          <p:cNvPr id="6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128015" y="2615184"/>
            <a:ext cx="7276931" cy="4082796"/>
          </a:xfrm>
        </p:spPr>
        <p:txBody>
          <a:bodyPr anchor="t">
            <a:noAutofit/>
          </a:bodyPr>
          <a:lstStyle/>
          <a:p>
            <a:pPr algn="just">
              <a:buFont typeface="Wingdings" panose="05000000000000000000" pitchFamily="2" charset="2"/>
              <a:buChar char="§"/>
            </a:pPr>
            <a:r>
              <a:rPr lang="en-US" sz="2600" b="1" i="0" u="none" strike="noStrike" baseline="0" dirty="0">
                <a:solidFill>
                  <a:srgbClr val="ED7D31"/>
                </a:solidFill>
                <a:latin typeface="Minion-Regular"/>
              </a:rPr>
              <a:t>Spaced Practice vs. Massed practice</a:t>
            </a:r>
            <a:endParaRPr lang="en-US" sz="2600" b="0" i="0" u="none" strike="noStrike" baseline="0" dirty="0">
              <a:latin typeface="Minion-Regular"/>
            </a:endParaRPr>
          </a:p>
          <a:p>
            <a:pPr algn="just"/>
            <a:r>
              <a:rPr lang="en-US" sz="2600" b="0" i="0" u="none" strike="noStrike" baseline="0" dirty="0">
                <a:latin typeface="Minion-Regular"/>
              </a:rPr>
              <a:t>The following general strategies can help you acquire, retain, and retrieve course  information.</a:t>
            </a:r>
          </a:p>
          <a:p>
            <a:pPr algn="just"/>
            <a:r>
              <a:rPr lang="en-US" sz="2600" i="0" u="none" strike="noStrike" baseline="0" dirty="0">
                <a:latin typeface="Minion-Regular"/>
              </a:rPr>
              <a:t>There are many benefits to using spaced practice instead of massed practice. </a:t>
            </a:r>
          </a:p>
          <a:p>
            <a:pPr algn="just"/>
            <a:r>
              <a:rPr lang="en-US" sz="2600" i="0" u="none" strike="noStrike" baseline="0" dirty="0">
                <a:solidFill>
                  <a:srgbClr val="ED7D31"/>
                </a:solidFill>
                <a:latin typeface="Minion-Regular"/>
              </a:rPr>
              <a:t>Massed practice, </a:t>
            </a:r>
            <a:r>
              <a:rPr lang="en-US" sz="2600" i="0" u="none" strike="noStrike" baseline="0" dirty="0">
                <a:latin typeface="Minion-Regular"/>
              </a:rPr>
              <a:t>like cramming, involves studying all the material at one time.</a:t>
            </a:r>
          </a:p>
          <a:p>
            <a:pPr algn="just"/>
            <a:r>
              <a:rPr lang="en-US" sz="2600" i="0" u="none" strike="noStrike" baseline="0" dirty="0">
                <a:solidFill>
                  <a:srgbClr val="ED7D31"/>
                </a:solidFill>
                <a:latin typeface="Minion-Regular"/>
              </a:rPr>
              <a:t>Spaced practice, </a:t>
            </a:r>
            <a:r>
              <a:rPr lang="en-US" sz="2600" i="0" u="none" strike="noStrike" baseline="0" dirty="0">
                <a:latin typeface="Minion-Regular"/>
              </a:rPr>
              <a:t>involves spacing your study time over a longer period, with breaks between practice sessions</a:t>
            </a:r>
          </a:p>
        </p:txBody>
      </p:sp>
      <p:grpSp>
        <p:nvGrpSpPr>
          <p:cNvPr id="10" name="Group 9">
            <a:extLst>
              <a:ext uri="{FF2B5EF4-FFF2-40B4-BE49-F238E27FC236}">
                <a16:creationId xmlns:a16="http://schemas.microsoft.com/office/drawing/2014/main" id="{460177A1-78F9-BC5F-250D-B949258E1A63}"/>
              </a:ext>
            </a:extLst>
          </p:cNvPr>
          <p:cNvGrpSpPr/>
          <p:nvPr/>
        </p:nvGrpSpPr>
        <p:grpSpPr>
          <a:xfrm>
            <a:off x="7338060" y="1931671"/>
            <a:ext cx="4853940" cy="4103370"/>
            <a:chOff x="7932419" y="2091691"/>
            <a:chExt cx="4259581" cy="3691889"/>
          </a:xfrm>
        </p:grpSpPr>
        <p:pic>
          <p:nvPicPr>
            <p:cNvPr id="8" name="Picture 7">
              <a:extLst>
                <a:ext uri="{FF2B5EF4-FFF2-40B4-BE49-F238E27FC236}">
                  <a16:creationId xmlns:a16="http://schemas.microsoft.com/office/drawing/2014/main" id="{E687196B-9A3B-739E-A7CF-664FCB6D74BC}"/>
                </a:ext>
              </a:extLst>
            </p:cNvPr>
            <p:cNvPicPr>
              <a:picLocks noChangeAspect="1"/>
            </p:cNvPicPr>
            <p:nvPr/>
          </p:nvPicPr>
          <p:blipFill rotWithShape="1">
            <a:blip r:embed="rId3">
              <a:extLst>
                <a:ext uri="{28A0092B-C50C-407E-A947-70E740481C1C}">
                  <a14:useLocalDpi xmlns:a14="http://schemas.microsoft.com/office/drawing/2010/main" val="0"/>
                </a:ext>
              </a:extLst>
            </a:blip>
            <a:srcRect l="2937" t="8549" r="34325" b="45735"/>
            <a:stretch/>
          </p:blipFill>
          <p:spPr>
            <a:xfrm>
              <a:off x="7932419" y="2091691"/>
              <a:ext cx="2948941" cy="2148839"/>
            </a:xfrm>
            <a:prstGeom prst="rect">
              <a:avLst/>
            </a:prstGeom>
          </p:spPr>
        </p:pic>
        <p:pic>
          <p:nvPicPr>
            <p:cNvPr id="9" name="Picture 8">
              <a:extLst>
                <a:ext uri="{FF2B5EF4-FFF2-40B4-BE49-F238E27FC236}">
                  <a16:creationId xmlns:a16="http://schemas.microsoft.com/office/drawing/2014/main" id="{454A9D6C-F9A2-F11D-14F1-82D5AC352DC1}"/>
                </a:ext>
              </a:extLst>
            </p:cNvPr>
            <p:cNvPicPr>
              <a:picLocks noChangeAspect="1"/>
            </p:cNvPicPr>
            <p:nvPr/>
          </p:nvPicPr>
          <p:blipFill rotWithShape="1">
            <a:blip r:embed="rId3">
              <a:extLst>
                <a:ext uri="{28A0092B-C50C-407E-A947-70E740481C1C}">
                  <a14:useLocalDpi xmlns:a14="http://schemas.microsoft.com/office/drawing/2010/main" val="0"/>
                </a:ext>
              </a:extLst>
            </a:blip>
            <a:srcRect l="53030" t="35055" r="5095" b="12177"/>
            <a:stretch/>
          </p:blipFill>
          <p:spPr>
            <a:xfrm>
              <a:off x="10223726" y="3303269"/>
              <a:ext cx="1968274" cy="2480311"/>
            </a:xfrm>
            <a:prstGeom prst="rect">
              <a:avLst/>
            </a:prstGeom>
          </p:spPr>
        </p:pic>
      </p:grpSp>
    </p:spTree>
    <p:extLst>
      <p:ext uri="{BB962C8B-B14F-4D97-AF65-F5344CB8AC3E}">
        <p14:creationId xmlns:p14="http://schemas.microsoft.com/office/powerpoint/2010/main" val="463562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630935" y="272289"/>
            <a:ext cx="7014465" cy="2045715"/>
          </a:xfrm>
        </p:spPr>
        <p:txBody>
          <a:bodyPr anchor="b">
            <a:noAutofit/>
          </a:bodyPr>
          <a:lstStyle/>
          <a:p>
            <a:r>
              <a:rPr lang="en-US" sz="5000" b="1" dirty="0"/>
              <a:t>GENERAL MEMORY STRATEGIES</a:t>
            </a:r>
          </a:p>
        </p:txBody>
      </p:sp>
      <p:sp>
        <p:nvSpPr>
          <p:cNvPr id="6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128015" y="2615184"/>
            <a:ext cx="7276931" cy="4082796"/>
          </a:xfrm>
        </p:spPr>
        <p:txBody>
          <a:bodyPr anchor="t">
            <a:noAutofit/>
          </a:bodyPr>
          <a:lstStyle/>
          <a:p>
            <a:pPr algn="just">
              <a:buFont typeface="Wingdings" panose="05000000000000000000" pitchFamily="2" charset="2"/>
              <a:buChar char="§"/>
            </a:pPr>
            <a:r>
              <a:rPr lang="en-US" sz="2600" b="1" i="0" u="none" strike="noStrike" baseline="0" dirty="0">
                <a:solidFill>
                  <a:srgbClr val="ED7D31"/>
                </a:solidFill>
                <a:latin typeface="Minion-Regular"/>
              </a:rPr>
              <a:t>Break Tasks Down</a:t>
            </a:r>
          </a:p>
          <a:p>
            <a:pPr algn="just">
              <a:buFont typeface="Wingdings" panose="05000000000000000000" pitchFamily="2" charset="2"/>
              <a:buChar char="§"/>
            </a:pPr>
            <a:r>
              <a:rPr lang="en-US" sz="2600" b="0" i="0" u="none" strike="noStrike" baseline="0" dirty="0">
                <a:latin typeface="Minion-Regular"/>
              </a:rPr>
              <a:t>Instead of trying to learn all of the material for your exam at one time </a:t>
            </a:r>
            <a:r>
              <a:rPr lang="en-US" sz="2600" b="1" i="0" u="none" strike="noStrike" baseline="0" dirty="0">
                <a:latin typeface="Minion-Regular"/>
              </a:rPr>
              <a:t>(cramming), </a:t>
            </a:r>
            <a:r>
              <a:rPr lang="en-US" sz="2600" b="0" i="0" u="none" strike="noStrike" baseline="0" dirty="0">
                <a:latin typeface="Minion-Regular"/>
              </a:rPr>
              <a:t>study only one or two chapters (and the accompanying lecture material) each day. </a:t>
            </a:r>
          </a:p>
          <a:p>
            <a:pPr algn="just">
              <a:buFont typeface="Wingdings" panose="05000000000000000000" pitchFamily="2" charset="2"/>
              <a:buChar char="§"/>
            </a:pPr>
            <a:r>
              <a:rPr lang="en-US" sz="2600" i="0" u="none" strike="noStrike" baseline="0" dirty="0">
                <a:latin typeface="Minion-Regular"/>
              </a:rPr>
              <a:t> By breaking down study tasks and organizing and storing small units of material, you increase the likelihood that you’ll efficiently and effectively store the material in your LTM.</a:t>
            </a:r>
          </a:p>
        </p:txBody>
      </p:sp>
      <p:pic>
        <p:nvPicPr>
          <p:cNvPr id="6" name="Picture 5">
            <a:extLst>
              <a:ext uri="{FF2B5EF4-FFF2-40B4-BE49-F238E27FC236}">
                <a16:creationId xmlns:a16="http://schemas.microsoft.com/office/drawing/2014/main" id="{5122FB75-BE82-7412-7B15-8EA76F337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339" y="1522619"/>
            <a:ext cx="4705661" cy="4340972"/>
          </a:xfrm>
          <a:prstGeom prst="rect">
            <a:avLst/>
          </a:prstGeom>
        </p:spPr>
      </p:pic>
    </p:spTree>
    <p:extLst>
      <p:ext uri="{BB962C8B-B14F-4D97-AF65-F5344CB8AC3E}">
        <p14:creationId xmlns:p14="http://schemas.microsoft.com/office/powerpoint/2010/main" val="2179773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630935" y="272289"/>
            <a:ext cx="7014465" cy="2045715"/>
          </a:xfrm>
        </p:spPr>
        <p:txBody>
          <a:bodyPr anchor="b">
            <a:noAutofit/>
          </a:bodyPr>
          <a:lstStyle/>
          <a:p>
            <a:r>
              <a:rPr lang="en-US" sz="5000" b="1" dirty="0"/>
              <a:t>GENERAL MEMORY STRATEGIES</a:t>
            </a:r>
          </a:p>
        </p:txBody>
      </p:sp>
      <p:sp>
        <p:nvSpPr>
          <p:cNvPr id="6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128015" y="2615184"/>
            <a:ext cx="6307075" cy="4082796"/>
          </a:xfrm>
        </p:spPr>
        <p:txBody>
          <a:bodyPr anchor="t">
            <a:noAutofit/>
          </a:bodyPr>
          <a:lstStyle/>
          <a:p>
            <a:pPr algn="just">
              <a:buFont typeface="Wingdings" panose="05000000000000000000" pitchFamily="2" charset="2"/>
              <a:buChar char="§"/>
            </a:pPr>
            <a:r>
              <a:rPr lang="en-US" sz="2600" b="1" i="0" u="none" strike="noStrike" baseline="0" dirty="0">
                <a:solidFill>
                  <a:srgbClr val="ED7D31"/>
                </a:solidFill>
                <a:latin typeface="Minion-Regular"/>
              </a:rPr>
              <a:t>Repetition (</a:t>
            </a:r>
            <a:r>
              <a:rPr lang="en-US" sz="2600" b="1" i="0" u="none" strike="noStrike" baseline="0" dirty="0">
                <a:latin typeface="Minion-Regular"/>
              </a:rPr>
              <a:t>many forty or more times</a:t>
            </a:r>
            <a:r>
              <a:rPr lang="en-US" sz="2600" b="1" i="0" u="none" strike="noStrike" baseline="0" dirty="0">
                <a:solidFill>
                  <a:srgbClr val="ED7D31"/>
                </a:solidFill>
                <a:latin typeface="Minion-Regular"/>
              </a:rPr>
              <a:t>).</a:t>
            </a:r>
          </a:p>
          <a:p>
            <a:pPr algn="just">
              <a:buFont typeface="Wingdings" panose="05000000000000000000" pitchFamily="2" charset="2"/>
              <a:buChar char="§"/>
            </a:pPr>
            <a:r>
              <a:rPr lang="en-US" sz="2600" b="0" i="0" u="none" strike="noStrike" baseline="0" dirty="0">
                <a:latin typeface="Minion-Regular"/>
              </a:rPr>
              <a:t>The more times you open that same drawer and pull out that same folder, the easier it is to do it the next time; you know just where to go in the LTM warehouse and exactly where in the filing cabinet to look. </a:t>
            </a:r>
          </a:p>
          <a:p>
            <a:pPr algn="just">
              <a:buFont typeface="Wingdings" panose="05000000000000000000" pitchFamily="2" charset="2"/>
              <a:buChar char="§"/>
            </a:pPr>
            <a:r>
              <a:rPr lang="en-US" sz="2600" b="0" i="0" u="none" strike="noStrike" baseline="0" dirty="0">
                <a:latin typeface="Minion-Regular"/>
              </a:rPr>
              <a:t>If you continue to practice that same material over a period of days, you’ll be able to strengthen and maintain your memory of it</a:t>
            </a:r>
            <a:endParaRPr lang="en-US" sz="2600" i="0" u="none" strike="noStrike" baseline="0" dirty="0">
              <a:latin typeface="Minion-Regular"/>
            </a:endParaRPr>
          </a:p>
        </p:txBody>
      </p:sp>
      <p:pic>
        <p:nvPicPr>
          <p:cNvPr id="5" name="Picture 4">
            <a:extLst>
              <a:ext uri="{FF2B5EF4-FFF2-40B4-BE49-F238E27FC236}">
                <a16:creationId xmlns:a16="http://schemas.microsoft.com/office/drawing/2014/main" id="{3006C95C-B39F-A280-441D-2F82242B6D7D}"/>
              </a:ext>
            </a:extLst>
          </p:cNvPr>
          <p:cNvPicPr>
            <a:picLocks noChangeAspect="1"/>
          </p:cNvPicPr>
          <p:nvPr/>
        </p:nvPicPr>
        <p:blipFill rotWithShape="1">
          <a:blip r:embed="rId3">
            <a:extLst>
              <a:ext uri="{28A0092B-C50C-407E-A947-70E740481C1C}">
                <a14:useLocalDpi xmlns:a14="http://schemas.microsoft.com/office/drawing/2010/main" val="0"/>
              </a:ext>
            </a:extLst>
          </a:blip>
          <a:srcRect b="10078"/>
          <a:stretch/>
        </p:blipFill>
        <p:spPr>
          <a:xfrm>
            <a:off x="6459965" y="3177540"/>
            <a:ext cx="5732035" cy="2331720"/>
          </a:xfrm>
          <a:prstGeom prst="rect">
            <a:avLst/>
          </a:prstGeom>
        </p:spPr>
      </p:pic>
    </p:spTree>
    <p:extLst>
      <p:ext uri="{BB962C8B-B14F-4D97-AF65-F5344CB8AC3E}">
        <p14:creationId xmlns:p14="http://schemas.microsoft.com/office/powerpoint/2010/main" val="1173885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630935" y="272289"/>
            <a:ext cx="7014465" cy="2045715"/>
          </a:xfrm>
        </p:spPr>
        <p:txBody>
          <a:bodyPr anchor="b">
            <a:noAutofit/>
          </a:bodyPr>
          <a:lstStyle/>
          <a:p>
            <a:r>
              <a:rPr lang="en-US" sz="5000" b="1" dirty="0"/>
              <a:t>GENERAL MEMORY STRATEGIES</a:t>
            </a:r>
          </a:p>
        </p:txBody>
      </p:sp>
      <p:sp>
        <p:nvSpPr>
          <p:cNvPr id="6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82295" y="2512314"/>
            <a:ext cx="7027165" cy="4082796"/>
          </a:xfrm>
        </p:spPr>
        <p:txBody>
          <a:bodyPr anchor="t">
            <a:noAutofit/>
          </a:bodyPr>
          <a:lstStyle/>
          <a:p>
            <a:pPr algn="just">
              <a:buFont typeface="Wingdings" panose="05000000000000000000" pitchFamily="2" charset="2"/>
              <a:buChar char="§"/>
            </a:pPr>
            <a:r>
              <a:rPr lang="en-US" sz="2600" b="1" i="0" u="none" strike="noStrike" baseline="0" dirty="0">
                <a:solidFill>
                  <a:srgbClr val="ED7D31"/>
                </a:solidFill>
                <a:latin typeface="Minion-Regular"/>
              </a:rPr>
              <a:t>Overlearning</a:t>
            </a:r>
          </a:p>
          <a:p>
            <a:pPr algn="just">
              <a:buFont typeface="Wingdings" panose="05000000000000000000" pitchFamily="2" charset="2"/>
              <a:buChar char="§"/>
            </a:pPr>
            <a:r>
              <a:rPr lang="en-US" sz="2600" b="0" i="0" u="none" strike="noStrike" baseline="0" dirty="0">
                <a:latin typeface="Minion-Regular"/>
              </a:rPr>
              <a:t>Overlearning is an important strategy for </a:t>
            </a:r>
            <a:r>
              <a:rPr lang="en-US" sz="2600" b="1" i="0" u="none" strike="noStrike" baseline="0" dirty="0">
                <a:latin typeface="Minion-Regular"/>
              </a:rPr>
              <a:t>test preparation. </a:t>
            </a:r>
          </a:p>
          <a:p>
            <a:pPr algn="just">
              <a:buFont typeface="Wingdings" panose="05000000000000000000" pitchFamily="2" charset="2"/>
              <a:buChar char="§"/>
            </a:pPr>
            <a:r>
              <a:rPr lang="en-US" sz="2600" b="0" i="0" u="none" strike="noStrike" baseline="0" dirty="0">
                <a:latin typeface="Minion-Regular"/>
              </a:rPr>
              <a:t>Overlearning involves continuing to work on material even after it’s learned—after it’s stored in LTM. </a:t>
            </a:r>
          </a:p>
          <a:p>
            <a:pPr algn="just">
              <a:buFont typeface="Wingdings" panose="05000000000000000000" pitchFamily="2" charset="2"/>
              <a:buChar char="§"/>
            </a:pPr>
            <a:r>
              <a:rPr lang="en-US" sz="2600" i="0" u="none" strike="noStrike" baseline="0" dirty="0">
                <a:latin typeface="Minion-Regular"/>
              </a:rPr>
              <a:t>Overlearning information will also help you retrieve the information more quickly, because you practice using the cues you created to find the answers in LTM</a:t>
            </a:r>
          </a:p>
        </p:txBody>
      </p:sp>
      <p:pic>
        <p:nvPicPr>
          <p:cNvPr id="6" name="Picture 5">
            <a:extLst>
              <a:ext uri="{FF2B5EF4-FFF2-40B4-BE49-F238E27FC236}">
                <a16:creationId xmlns:a16="http://schemas.microsoft.com/office/drawing/2014/main" id="{02B528B8-BA8A-D084-9019-536AFF143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058" y="2559818"/>
            <a:ext cx="4637942" cy="3656245"/>
          </a:xfrm>
          <a:prstGeom prst="rect">
            <a:avLst/>
          </a:prstGeom>
        </p:spPr>
      </p:pic>
    </p:spTree>
    <p:extLst>
      <p:ext uri="{BB962C8B-B14F-4D97-AF65-F5344CB8AC3E}">
        <p14:creationId xmlns:p14="http://schemas.microsoft.com/office/powerpoint/2010/main" val="1107011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8E9C002-1B09-3EE6-024B-EED57B7C4013}"/>
              </a:ext>
            </a:extLst>
          </p:cNvPr>
          <p:cNvSpPr txBox="1"/>
          <p:nvPr/>
        </p:nvSpPr>
        <p:spPr>
          <a:xfrm>
            <a:off x="838200" y="1872218"/>
            <a:ext cx="10911840" cy="523220"/>
          </a:xfrm>
          <a:prstGeom prst="rect">
            <a:avLst/>
          </a:prstGeom>
          <a:noFill/>
        </p:spPr>
        <p:txBody>
          <a:bodyPr wrap="square">
            <a:spAutoFit/>
          </a:bodyPr>
          <a:lstStyle/>
          <a:p>
            <a:pPr lvl="1" indent="-457200" algn="just">
              <a:spcBef>
                <a:spcPts val="1000"/>
              </a:spcBef>
              <a:buFont typeface="Arial" panose="020B0604020202020204" pitchFamily="34" charset="0"/>
              <a:buChar char="•"/>
              <a:defRPr/>
            </a:pPr>
            <a:r>
              <a:rPr lang="en-US" altLang="en-US" sz="2800" dirty="0">
                <a:latin typeface="Minion-Regular"/>
              </a:rPr>
              <a:t>Weinstein and Mayer describe five groups of learning strategies:</a:t>
            </a:r>
            <a:endParaRPr lang="en-US" altLang="en-US" sz="2800" b="1" dirty="0">
              <a:latin typeface="Minion-Regular"/>
            </a:endParaRPr>
          </a:p>
        </p:txBody>
      </p:sp>
      <p:graphicFrame>
        <p:nvGraphicFramePr>
          <p:cNvPr id="11" name="Diagram 10">
            <a:extLst>
              <a:ext uri="{FF2B5EF4-FFF2-40B4-BE49-F238E27FC236}">
                <a16:creationId xmlns:a16="http://schemas.microsoft.com/office/drawing/2014/main" id="{04728574-C0AA-126F-6396-9D8EBA56724D}"/>
              </a:ext>
            </a:extLst>
          </p:cNvPr>
          <p:cNvGraphicFramePr/>
          <p:nvPr>
            <p:extLst>
              <p:ext uri="{D42A27DB-BD31-4B8C-83A1-F6EECF244321}">
                <p14:modId xmlns:p14="http://schemas.microsoft.com/office/powerpoint/2010/main" val="1429032631"/>
              </p:ext>
            </p:extLst>
          </p:nvPr>
        </p:nvGraphicFramePr>
        <p:xfrm>
          <a:off x="777240" y="2503170"/>
          <a:ext cx="10972800" cy="4274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1322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8E9C002-1B09-3EE6-024B-EED57B7C4013}"/>
              </a:ext>
            </a:extLst>
          </p:cNvPr>
          <p:cNvSpPr txBox="1"/>
          <p:nvPr/>
        </p:nvSpPr>
        <p:spPr>
          <a:xfrm>
            <a:off x="323850" y="1849358"/>
            <a:ext cx="10911840" cy="523220"/>
          </a:xfrm>
          <a:prstGeom prst="rect">
            <a:avLst/>
          </a:prstGeom>
          <a:noFill/>
        </p:spPr>
        <p:txBody>
          <a:bodyPr wrap="square">
            <a:spAutoFit/>
          </a:bodyPr>
          <a:lstStyle/>
          <a:p>
            <a:pPr lvl="1" indent="-457200" algn="just">
              <a:spcBef>
                <a:spcPts val="1000"/>
              </a:spcBef>
              <a:buFont typeface="Arial" panose="020B0604020202020204" pitchFamily="34" charset="0"/>
              <a:buChar char="•"/>
              <a:defRPr/>
            </a:pPr>
            <a:r>
              <a:rPr lang="en-US" altLang="en-US" sz="2800" dirty="0">
                <a:latin typeface="Minion-Regular"/>
              </a:rPr>
              <a:t>Weinstein and Mayer describe five groups of learning strategies:</a:t>
            </a:r>
            <a:endParaRPr lang="en-US" altLang="en-US" sz="2800" b="1" dirty="0">
              <a:latin typeface="Minion-Regular"/>
            </a:endParaRPr>
          </a:p>
        </p:txBody>
      </p:sp>
      <p:graphicFrame>
        <p:nvGraphicFramePr>
          <p:cNvPr id="11" name="Diagram 10">
            <a:extLst>
              <a:ext uri="{FF2B5EF4-FFF2-40B4-BE49-F238E27FC236}">
                <a16:creationId xmlns:a16="http://schemas.microsoft.com/office/drawing/2014/main" id="{04728574-C0AA-126F-6396-9D8EBA56724D}"/>
              </a:ext>
            </a:extLst>
          </p:cNvPr>
          <p:cNvGraphicFramePr/>
          <p:nvPr/>
        </p:nvGraphicFramePr>
        <p:xfrm>
          <a:off x="400050" y="2434590"/>
          <a:ext cx="4411980" cy="925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FF132E2-3D8B-B444-ADBE-4D67B56E5D24}"/>
              </a:ext>
            </a:extLst>
          </p:cNvPr>
          <p:cNvSpPr txBox="1"/>
          <p:nvPr/>
        </p:nvSpPr>
        <p:spPr>
          <a:xfrm>
            <a:off x="340043" y="3643045"/>
            <a:ext cx="5809298" cy="3108543"/>
          </a:xfrm>
          <a:prstGeom prst="rect">
            <a:avLst/>
          </a:prstGeom>
          <a:noFill/>
        </p:spPr>
        <p:txBody>
          <a:bodyPr wrap="square">
            <a:spAutoFit/>
          </a:bodyPr>
          <a:lstStyle/>
          <a:p>
            <a:pPr marL="457200" indent="-457200" algn="just">
              <a:buFont typeface="Arial" panose="020B0604020202020204" pitchFamily="34" charset="0"/>
              <a:buChar char="•"/>
            </a:pPr>
            <a:r>
              <a:rPr lang="en-US" sz="2800" dirty="0"/>
              <a:t>Rehearsal strategies involve practicing the material until it is learned.</a:t>
            </a:r>
          </a:p>
          <a:p>
            <a:pPr marL="457200" indent="-457200" algn="just">
              <a:buFont typeface="Arial" panose="020B0604020202020204" pitchFamily="34" charset="0"/>
              <a:buChar char="•"/>
            </a:pPr>
            <a:r>
              <a:rPr lang="en-US" sz="2800" dirty="0"/>
              <a:t> All learning strategies involve rehearsal of some type, but there are two different types of rehearsal strategies</a:t>
            </a:r>
          </a:p>
        </p:txBody>
      </p:sp>
      <p:pic>
        <p:nvPicPr>
          <p:cNvPr id="3" name="Picture 2">
            <a:extLst>
              <a:ext uri="{FF2B5EF4-FFF2-40B4-BE49-F238E27FC236}">
                <a16:creationId xmlns:a16="http://schemas.microsoft.com/office/drawing/2014/main" id="{60363B89-8DFA-10D9-4E48-69D181AAF9B3}"/>
              </a:ext>
            </a:extLst>
          </p:cNvPr>
          <p:cNvPicPr>
            <a:picLocks noChangeAspect="1"/>
          </p:cNvPicPr>
          <p:nvPr/>
        </p:nvPicPr>
        <p:blipFill rotWithShape="1">
          <a:blip r:embed="rId8">
            <a:extLst>
              <a:ext uri="{28A0092B-C50C-407E-A947-70E740481C1C}">
                <a14:useLocalDpi xmlns:a14="http://schemas.microsoft.com/office/drawing/2010/main" val="0"/>
              </a:ext>
            </a:extLst>
          </a:blip>
          <a:srcRect l="21802" r="23487"/>
          <a:stretch/>
        </p:blipFill>
        <p:spPr>
          <a:xfrm>
            <a:off x="6606540" y="2601495"/>
            <a:ext cx="5585460" cy="3402938"/>
          </a:xfrm>
          <a:prstGeom prst="rect">
            <a:avLst/>
          </a:prstGeom>
        </p:spPr>
      </p:pic>
    </p:spTree>
    <p:extLst>
      <p:ext uri="{BB962C8B-B14F-4D97-AF65-F5344CB8AC3E}">
        <p14:creationId xmlns:p14="http://schemas.microsoft.com/office/powerpoint/2010/main" val="3931090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04728574-C0AA-126F-6396-9D8EBA56724D}"/>
              </a:ext>
            </a:extLst>
          </p:cNvPr>
          <p:cNvGraphicFramePr/>
          <p:nvPr>
            <p:extLst>
              <p:ext uri="{D42A27DB-BD31-4B8C-83A1-F6EECF244321}">
                <p14:modId xmlns:p14="http://schemas.microsoft.com/office/powerpoint/2010/main" val="3742566476"/>
              </p:ext>
            </p:extLst>
          </p:nvPr>
        </p:nvGraphicFramePr>
        <p:xfrm>
          <a:off x="320040" y="1931670"/>
          <a:ext cx="4411980" cy="925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5C1742B-BCDB-8FE7-60E6-E5CAE0BB248D}"/>
              </a:ext>
            </a:extLst>
          </p:cNvPr>
          <p:cNvSpPr txBox="1"/>
          <p:nvPr/>
        </p:nvSpPr>
        <p:spPr>
          <a:xfrm>
            <a:off x="217170" y="2889468"/>
            <a:ext cx="6983729" cy="3477875"/>
          </a:xfrm>
          <a:prstGeom prst="rect">
            <a:avLst/>
          </a:prstGeom>
          <a:noFill/>
        </p:spPr>
        <p:txBody>
          <a:bodyPr wrap="square">
            <a:spAutoFit/>
          </a:bodyPr>
          <a:lstStyle/>
          <a:p>
            <a:pPr marL="457200" indent="-457200" algn="just">
              <a:buFont typeface="+mj-lt"/>
              <a:buAutoNum type="arabicPeriod"/>
            </a:pPr>
            <a:r>
              <a:rPr lang="en-US" sz="2600" b="1" dirty="0">
                <a:solidFill>
                  <a:srgbClr val="ED7D31"/>
                </a:solidFill>
              </a:rPr>
              <a:t>Low-Level Rehearsal Strategies</a:t>
            </a:r>
          </a:p>
          <a:p>
            <a:pPr algn="just"/>
            <a:r>
              <a:rPr lang="en-US" sz="2400" dirty="0"/>
              <a:t>Reading over material a few times, saying it over and over again, or even copying it several times are examples of low-level rehearsal strategies.</a:t>
            </a:r>
          </a:p>
          <a:p>
            <a:pPr algn="just"/>
            <a:r>
              <a:rPr lang="en-US" sz="2600" b="1" dirty="0">
                <a:solidFill>
                  <a:srgbClr val="ED7D31"/>
                </a:solidFill>
              </a:rPr>
              <a:t>2. High-Level Rehearsal Strategies</a:t>
            </a:r>
          </a:p>
          <a:p>
            <a:pPr algn="just"/>
            <a:r>
              <a:rPr lang="en-US" sz="2400" dirty="0"/>
              <a:t>High-level rehearsal strategies such as outlining, predicting questions, and creating charts and concept maps involve elaborative rehearsal (repetition that involves making the information meaningful)</a:t>
            </a:r>
          </a:p>
        </p:txBody>
      </p:sp>
      <p:pic>
        <p:nvPicPr>
          <p:cNvPr id="13" name="Picture 12">
            <a:extLst>
              <a:ext uri="{FF2B5EF4-FFF2-40B4-BE49-F238E27FC236}">
                <a16:creationId xmlns:a16="http://schemas.microsoft.com/office/drawing/2014/main" id="{D37FD93C-979F-E169-AFE5-92B0C1009293}"/>
              </a:ext>
            </a:extLst>
          </p:cNvPr>
          <p:cNvPicPr>
            <a:picLocks noChangeAspect="1"/>
          </p:cNvPicPr>
          <p:nvPr/>
        </p:nvPicPr>
        <p:blipFill rotWithShape="1">
          <a:blip r:embed="rId8">
            <a:extLst>
              <a:ext uri="{28A0092B-C50C-407E-A947-70E740481C1C}">
                <a14:useLocalDpi xmlns:a14="http://schemas.microsoft.com/office/drawing/2010/main" val="0"/>
              </a:ext>
            </a:extLst>
          </a:blip>
          <a:srcRect l="18559" t="22768" r="24714"/>
          <a:stretch/>
        </p:blipFill>
        <p:spPr>
          <a:xfrm>
            <a:off x="7311991" y="2011680"/>
            <a:ext cx="4880009" cy="3726180"/>
          </a:xfrm>
          <a:prstGeom prst="rect">
            <a:avLst/>
          </a:prstGeom>
        </p:spPr>
      </p:pic>
    </p:spTree>
    <p:extLst>
      <p:ext uri="{BB962C8B-B14F-4D97-AF65-F5344CB8AC3E}">
        <p14:creationId xmlns:p14="http://schemas.microsoft.com/office/powerpoint/2010/main" val="109085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DD2720-B8C8-6569-8E2B-C379F7ABA2A0}"/>
              </a:ext>
            </a:extLst>
          </p:cNvPr>
          <p:cNvSpPr>
            <a:spLocks noGrp="1"/>
          </p:cNvSpPr>
          <p:nvPr>
            <p:ph type="title"/>
          </p:nvPr>
        </p:nvSpPr>
        <p:spPr>
          <a:xfrm>
            <a:off x="562356" y="536650"/>
            <a:ext cx="3429000" cy="1719072"/>
          </a:xfrm>
        </p:spPr>
        <p:txBody>
          <a:bodyPr vert="horz" lIns="91440" tIns="45720" rIns="91440" bIns="45720" rtlCol="0" anchor="b">
            <a:normAutofit/>
          </a:bodyPr>
          <a:lstStyle/>
          <a:p>
            <a:pPr>
              <a:lnSpc>
                <a:spcPct val="90000"/>
              </a:lnSpc>
              <a:spcAft>
                <a:spcPts val="600"/>
              </a:spcAft>
            </a:pPr>
            <a:r>
              <a:rPr lang="en-US" sz="5400" b="1" dirty="0"/>
              <a:t>Learning Objectives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D6E2AF-01DD-28EE-ED02-0348EE099595}"/>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endParaRPr lang="en-US" sz="2200" dirty="0"/>
          </a:p>
        </p:txBody>
      </p:sp>
      <p:pic>
        <p:nvPicPr>
          <p:cNvPr id="3" name="Picture 2">
            <a:extLst>
              <a:ext uri="{FF2B5EF4-FFF2-40B4-BE49-F238E27FC236}">
                <a16:creationId xmlns:a16="http://schemas.microsoft.com/office/drawing/2014/main" id="{73B8FC70-FD9C-DFDE-81A3-90BC3A641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30" y="2672249"/>
            <a:ext cx="4286250" cy="3717122"/>
          </a:xfrm>
          <a:prstGeom prst="rect">
            <a:avLst/>
          </a:prstGeom>
        </p:spPr>
      </p:pic>
      <p:pic>
        <p:nvPicPr>
          <p:cNvPr id="4" name="Picture 4">
            <a:extLst>
              <a:ext uri="{FF2B5EF4-FFF2-40B4-BE49-F238E27FC236}">
                <a16:creationId xmlns:a16="http://schemas.microsoft.com/office/drawing/2014/main" id="{751C8474-E8E7-F04E-E4C6-49FD1CB79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667" t="26295" r="24165" b="8519"/>
          <a:stretch>
            <a:fillRect/>
          </a:stretch>
        </p:blipFill>
        <p:spPr bwMode="auto">
          <a:xfrm>
            <a:off x="4221668" y="1463040"/>
            <a:ext cx="7970332" cy="539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6802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04728574-C0AA-126F-6396-9D8EBA56724D}"/>
              </a:ext>
            </a:extLst>
          </p:cNvPr>
          <p:cNvGraphicFramePr/>
          <p:nvPr>
            <p:extLst>
              <p:ext uri="{D42A27DB-BD31-4B8C-83A1-F6EECF244321}">
                <p14:modId xmlns:p14="http://schemas.microsoft.com/office/powerpoint/2010/main" val="3857790118"/>
              </p:ext>
            </p:extLst>
          </p:nvPr>
        </p:nvGraphicFramePr>
        <p:xfrm>
          <a:off x="320040" y="1931670"/>
          <a:ext cx="4411980" cy="925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5C1742B-BCDB-8FE7-60E6-E5CAE0BB248D}"/>
              </a:ext>
            </a:extLst>
          </p:cNvPr>
          <p:cNvSpPr txBox="1"/>
          <p:nvPr/>
        </p:nvSpPr>
        <p:spPr>
          <a:xfrm>
            <a:off x="217170" y="2889468"/>
            <a:ext cx="6983729" cy="3293209"/>
          </a:xfrm>
          <a:prstGeom prst="rect">
            <a:avLst/>
          </a:prstGeom>
          <a:noFill/>
        </p:spPr>
        <p:txBody>
          <a:bodyPr wrap="square">
            <a:spAutoFit/>
          </a:bodyPr>
          <a:lstStyle/>
          <a:p>
            <a:pPr marL="457200" indent="-457200" algn="just">
              <a:buFont typeface="Arial" panose="020B0604020202020204" pitchFamily="34" charset="0"/>
              <a:buChar char="•"/>
            </a:pPr>
            <a:r>
              <a:rPr lang="en-US" sz="2600" dirty="0"/>
              <a:t>Elaboration strategies involve expanding on the information, forming associations, or connecting new information to what you already know. </a:t>
            </a:r>
          </a:p>
          <a:p>
            <a:pPr marL="457200" indent="-457200" algn="just">
              <a:buFont typeface="Arial" panose="020B0604020202020204" pitchFamily="34" charset="0"/>
              <a:buChar char="•"/>
            </a:pPr>
            <a:r>
              <a:rPr lang="en-US" sz="2600" dirty="0"/>
              <a:t>Paraphrasing, summarizing, explaining, answering questions, forming mental images, and using mnemonics (“ni-mon-iks”) are all elaboration strategies</a:t>
            </a:r>
          </a:p>
        </p:txBody>
      </p:sp>
      <p:pic>
        <p:nvPicPr>
          <p:cNvPr id="4" name="Picture 3">
            <a:extLst>
              <a:ext uri="{FF2B5EF4-FFF2-40B4-BE49-F238E27FC236}">
                <a16:creationId xmlns:a16="http://schemas.microsoft.com/office/drawing/2014/main" id="{C67DB426-8C33-0D73-B5FA-B0E19558C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1780" y="876182"/>
            <a:ext cx="3450220" cy="5981818"/>
          </a:xfrm>
          <a:prstGeom prst="rect">
            <a:avLst/>
          </a:prstGeom>
        </p:spPr>
      </p:pic>
    </p:spTree>
    <p:extLst>
      <p:ext uri="{BB962C8B-B14F-4D97-AF65-F5344CB8AC3E}">
        <p14:creationId xmlns:p14="http://schemas.microsoft.com/office/powerpoint/2010/main" val="351614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04728574-C0AA-126F-6396-9D8EBA56724D}"/>
              </a:ext>
            </a:extLst>
          </p:cNvPr>
          <p:cNvGraphicFramePr/>
          <p:nvPr>
            <p:extLst>
              <p:ext uri="{D42A27DB-BD31-4B8C-83A1-F6EECF244321}">
                <p14:modId xmlns:p14="http://schemas.microsoft.com/office/powerpoint/2010/main" val="301371404"/>
              </p:ext>
            </p:extLst>
          </p:nvPr>
        </p:nvGraphicFramePr>
        <p:xfrm>
          <a:off x="320040" y="1931670"/>
          <a:ext cx="4411980" cy="925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5C1742B-BCDB-8FE7-60E6-E5CAE0BB248D}"/>
              </a:ext>
            </a:extLst>
          </p:cNvPr>
          <p:cNvSpPr txBox="1"/>
          <p:nvPr/>
        </p:nvSpPr>
        <p:spPr>
          <a:xfrm>
            <a:off x="217170" y="2889468"/>
            <a:ext cx="6983729" cy="2092881"/>
          </a:xfrm>
          <a:prstGeom prst="rect">
            <a:avLst/>
          </a:prstGeom>
          <a:noFill/>
        </p:spPr>
        <p:txBody>
          <a:bodyPr wrap="square">
            <a:spAutoFit/>
          </a:bodyPr>
          <a:lstStyle/>
          <a:p>
            <a:pPr marL="457200" indent="-457200" algn="just">
              <a:buFont typeface="Arial" panose="020B0604020202020204" pitchFamily="34" charset="0"/>
              <a:buChar char="•"/>
            </a:pPr>
            <a:r>
              <a:rPr lang="en-US" sz="2600" dirty="0"/>
              <a:t>One of the chief advantages of elaboration strategies is that they help you create more associations with the material to be learned, thereby providing you with more routes for getting to the information during retrieval.</a:t>
            </a:r>
          </a:p>
        </p:txBody>
      </p:sp>
      <p:pic>
        <p:nvPicPr>
          <p:cNvPr id="4" name="Picture 3">
            <a:extLst>
              <a:ext uri="{FF2B5EF4-FFF2-40B4-BE49-F238E27FC236}">
                <a16:creationId xmlns:a16="http://schemas.microsoft.com/office/drawing/2014/main" id="{C67DB426-8C33-0D73-B5FA-B0E19558C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1780" y="876182"/>
            <a:ext cx="3450220" cy="5981818"/>
          </a:xfrm>
          <a:prstGeom prst="rect">
            <a:avLst/>
          </a:prstGeom>
        </p:spPr>
      </p:pic>
    </p:spTree>
    <p:extLst>
      <p:ext uri="{BB962C8B-B14F-4D97-AF65-F5344CB8AC3E}">
        <p14:creationId xmlns:p14="http://schemas.microsoft.com/office/powerpoint/2010/main" val="2373527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04728574-C0AA-126F-6396-9D8EBA56724D}"/>
              </a:ext>
            </a:extLst>
          </p:cNvPr>
          <p:cNvGraphicFramePr/>
          <p:nvPr>
            <p:extLst>
              <p:ext uri="{D42A27DB-BD31-4B8C-83A1-F6EECF244321}">
                <p14:modId xmlns:p14="http://schemas.microsoft.com/office/powerpoint/2010/main" val="3335853523"/>
              </p:ext>
            </p:extLst>
          </p:nvPr>
        </p:nvGraphicFramePr>
        <p:xfrm>
          <a:off x="320040" y="1931670"/>
          <a:ext cx="4411980" cy="925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37259653-585A-5BC1-ABA9-A30DB9F181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0810" y="3566572"/>
            <a:ext cx="5840729" cy="2857089"/>
          </a:xfrm>
          <a:prstGeom prst="rect">
            <a:avLst/>
          </a:prstGeom>
        </p:spPr>
      </p:pic>
      <p:sp>
        <p:nvSpPr>
          <p:cNvPr id="7" name="TextBox 6">
            <a:extLst>
              <a:ext uri="{FF2B5EF4-FFF2-40B4-BE49-F238E27FC236}">
                <a16:creationId xmlns:a16="http://schemas.microsoft.com/office/drawing/2014/main" id="{95C1742B-BCDB-8FE7-60E6-E5CAE0BB248D}"/>
              </a:ext>
            </a:extLst>
          </p:cNvPr>
          <p:cNvSpPr txBox="1"/>
          <p:nvPr/>
        </p:nvSpPr>
        <p:spPr>
          <a:xfrm>
            <a:off x="91441" y="2855178"/>
            <a:ext cx="6263640" cy="3785652"/>
          </a:xfrm>
          <a:prstGeom prst="rect">
            <a:avLst/>
          </a:prstGeom>
          <a:noFill/>
        </p:spPr>
        <p:txBody>
          <a:bodyPr wrap="square">
            <a:spAutoFit/>
          </a:bodyPr>
          <a:lstStyle/>
          <a:p>
            <a:pPr marL="457200" indent="-457200" algn="just">
              <a:buFont typeface="Arial" panose="020B0604020202020204" pitchFamily="34" charset="0"/>
              <a:buChar char="•"/>
            </a:pPr>
            <a:r>
              <a:rPr lang="en-US" sz="2400" b="1" dirty="0">
                <a:solidFill>
                  <a:srgbClr val="ED7D31"/>
                </a:solidFill>
              </a:rPr>
              <a:t>Mnemonic</a:t>
            </a:r>
            <a:r>
              <a:rPr lang="en-US" sz="2400" dirty="0"/>
              <a:t> devices or techniques often are referred to as memory tricks. </a:t>
            </a:r>
          </a:p>
          <a:p>
            <a:pPr marL="457200" indent="-457200" algn="just">
              <a:buFont typeface="Arial" panose="020B0604020202020204" pitchFamily="34" charset="0"/>
              <a:buChar char="•"/>
            </a:pPr>
            <a:r>
              <a:rPr lang="en-US" sz="2400" dirty="0"/>
              <a:t>The advantage of mnemonic devices is that they form an association with the material, so if you remember the mnemonic, you remember the material. </a:t>
            </a:r>
          </a:p>
          <a:p>
            <a:pPr marL="457200" indent="-457200" algn="just">
              <a:buFont typeface="Arial" panose="020B0604020202020204" pitchFamily="34" charset="0"/>
              <a:buChar char="•"/>
            </a:pPr>
            <a:r>
              <a:rPr lang="en-US" sz="2400" dirty="0"/>
              <a:t>Mnemonics provide an organizational framework or structure for remembering information that may not appear to have a structure of its own</a:t>
            </a:r>
          </a:p>
        </p:txBody>
      </p:sp>
    </p:spTree>
    <p:extLst>
      <p:ext uri="{BB962C8B-B14F-4D97-AF65-F5344CB8AC3E}">
        <p14:creationId xmlns:p14="http://schemas.microsoft.com/office/powerpoint/2010/main" val="646953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04728574-C0AA-126F-6396-9D8EBA56724D}"/>
              </a:ext>
            </a:extLst>
          </p:cNvPr>
          <p:cNvGraphicFramePr/>
          <p:nvPr>
            <p:extLst>
              <p:ext uri="{D42A27DB-BD31-4B8C-83A1-F6EECF244321}">
                <p14:modId xmlns:p14="http://schemas.microsoft.com/office/powerpoint/2010/main" val="2637663462"/>
              </p:ext>
            </p:extLst>
          </p:nvPr>
        </p:nvGraphicFramePr>
        <p:xfrm>
          <a:off x="320040" y="1931670"/>
          <a:ext cx="4411980" cy="925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BCEA1BAD-1323-DF30-5D94-7497EFE735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4560" y="2663190"/>
            <a:ext cx="7457440" cy="4194810"/>
          </a:xfrm>
          <a:prstGeom prst="rect">
            <a:avLst/>
          </a:prstGeom>
        </p:spPr>
      </p:pic>
      <p:sp>
        <p:nvSpPr>
          <p:cNvPr id="10" name="TextBox 9">
            <a:extLst>
              <a:ext uri="{FF2B5EF4-FFF2-40B4-BE49-F238E27FC236}">
                <a16:creationId xmlns:a16="http://schemas.microsoft.com/office/drawing/2014/main" id="{1B09ECC9-25FF-18EE-B060-0F9F087D765E}"/>
              </a:ext>
            </a:extLst>
          </p:cNvPr>
          <p:cNvSpPr txBox="1"/>
          <p:nvPr/>
        </p:nvSpPr>
        <p:spPr>
          <a:xfrm>
            <a:off x="225743" y="4305985"/>
            <a:ext cx="4414837" cy="646331"/>
          </a:xfrm>
          <a:prstGeom prst="rect">
            <a:avLst/>
          </a:prstGeom>
          <a:noFill/>
        </p:spPr>
        <p:txBody>
          <a:bodyPr wrap="square">
            <a:spAutoFit/>
          </a:bodyPr>
          <a:lstStyle/>
          <a:p>
            <a:r>
              <a:rPr lang="en-US" dirty="0">
                <a:hlinkClick r:id="rId9"/>
              </a:rPr>
              <a:t>https://www.youtube.com/watch?app=desktop&amp;v=vM2GMfWbxKM</a:t>
            </a:r>
            <a:r>
              <a:rPr lang="en-US" dirty="0"/>
              <a:t> </a:t>
            </a:r>
          </a:p>
        </p:txBody>
      </p:sp>
    </p:spTree>
    <p:extLst>
      <p:ext uri="{BB962C8B-B14F-4D97-AF65-F5344CB8AC3E}">
        <p14:creationId xmlns:p14="http://schemas.microsoft.com/office/powerpoint/2010/main" val="4172160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04728574-C0AA-126F-6396-9D8EBA56724D}"/>
              </a:ext>
            </a:extLst>
          </p:cNvPr>
          <p:cNvGraphicFramePr/>
          <p:nvPr>
            <p:extLst>
              <p:ext uri="{D42A27DB-BD31-4B8C-83A1-F6EECF244321}">
                <p14:modId xmlns:p14="http://schemas.microsoft.com/office/powerpoint/2010/main" val="2983868266"/>
              </p:ext>
            </p:extLst>
          </p:nvPr>
        </p:nvGraphicFramePr>
        <p:xfrm>
          <a:off x="320040" y="1931670"/>
          <a:ext cx="4411980" cy="925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5C1742B-BCDB-8FE7-60E6-E5CAE0BB248D}"/>
              </a:ext>
            </a:extLst>
          </p:cNvPr>
          <p:cNvSpPr txBox="1"/>
          <p:nvPr/>
        </p:nvSpPr>
        <p:spPr>
          <a:xfrm>
            <a:off x="91441" y="2855178"/>
            <a:ext cx="6263640" cy="2677656"/>
          </a:xfrm>
          <a:prstGeom prst="rect">
            <a:avLst/>
          </a:prstGeom>
          <a:noFill/>
        </p:spPr>
        <p:txBody>
          <a:bodyPr wrap="square">
            <a:spAutoFit/>
          </a:bodyPr>
          <a:lstStyle/>
          <a:p>
            <a:pPr marL="457200" indent="-457200" algn="just">
              <a:buFont typeface="Arial" panose="020B0604020202020204" pitchFamily="34" charset="0"/>
              <a:buChar char="•"/>
            </a:pPr>
            <a:r>
              <a:rPr lang="en-US" sz="2400" b="1" dirty="0">
                <a:solidFill>
                  <a:srgbClr val="ED7D31"/>
                </a:solidFill>
              </a:rPr>
              <a:t>Associations</a:t>
            </a:r>
          </a:p>
          <a:p>
            <a:pPr algn="just"/>
            <a:r>
              <a:rPr lang="en-US" sz="2400" dirty="0"/>
              <a:t>Forming associations is always important when you’re trying to remember something. We use this technique every day.</a:t>
            </a:r>
          </a:p>
          <a:p>
            <a:pPr marL="342900" indent="-342900" algn="just">
              <a:buFont typeface="Arial" panose="020B0604020202020204" pitchFamily="34" charset="0"/>
              <a:buChar char="•"/>
            </a:pPr>
            <a:r>
              <a:rPr lang="en-US" sz="2400" b="1" dirty="0">
                <a:solidFill>
                  <a:srgbClr val="ED7D31"/>
                </a:solidFill>
              </a:rPr>
              <a:t>Acronyms, or Catchwords</a:t>
            </a:r>
          </a:p>
          <a:p>
            <a:pPr algn="just"/>
            <a:r>
              <a:rPr lang="en-US" sz="2400" dirty="0"/>
              <a:t>Acronyms are “words” that are made up of the </a:t>
            </a:r>
          </a:p>
          <a:p>
            <a:pPr algn="just"/>
            <a:r>
              <a:rPr lang="en-US" sz="2400" dirty="0"/>
              <a:t>first letters of other words. </a:t>
            </a:r>
          </a:p>
        </p:txBody>
      </p:sp>
      <p:grpSp>
        <p:nvGrpSpPr>
          <p:cNvPr id="9" name="Group 8">
            <a:extLst>
              <a:ext uri="{FF2B5EF4-FFF2-40B4-BE49-F238E27FC236}">
                <a16:creationId xmlns:a16="http://schemas.microsoft.com/office/drawing/2014/main" id="{A7D8A339-693B-9504-61AB-12AF71296E65}"/>
              </a:ext>
            </a:extLst>
          </p:cNvPr>
          <p:cNvGrpSpPr/>
          <p:nvPr/>
        </p:nvGrpSpPr>
        <p:grpSpPr>
          <a:xfrm>
            <a:off x="6462786" y="1869227"/>
            <a:ext cx="5595864" cy="4291543"/>
            <a:chOff x="6462786" y="1869227"/>
            <a:chExt cx="5595864" cy="4291543"/>
          </a:xfrm>
        </p:grpSpPr>
        <p:pic>
          <p:nvPicPr>
            <p:cNvPr id="4" name="Picture 3">
              <a:extLst>
                <a:ext uri="{FF2B5EF4-FFF2-40B4-BE49-F238E27FC236}">
                  <a16:creationId xmlns:a16="http://schemas.microsoft.com/office/drawing/2014/main" id="{E5D6AC6E-69D2-0FC6-D02E-4253C1E2AE0D}"/>
                </a:ext>
              </a:extLst>
            </p:cNvPr>
            <p:cNvPicPr>
              <a:picLocks noChangeAspect="1"/>
            </p:cNvPicPr>
            <p:nvPr/>
          </p:nvPicPr>
          <p:blipFill rotWithShape="1">
            <a:blip r:embed="rId8">
              <a:extLst>
                <a:ext uri="{28A0092B-C50C-407E-A947-70E740481C1C}">
                  <a14:useLocalDpi xmlns:a14="http://schemas.microsoft.com/office/drawing/2010/main" val="0"/>
                </a:ext>
              </a:extLst>
            </a:blip>
            <a:srcRect l="38063" t="25167" r="28942" b="48833"/>
            <a:stretch/>
          </p:blipFill>
          <p:spPr>
            <a:xfrm>
              <a:off x="6462786" y="3680460"/>
              <a:ext cx="5595864" cy="2480310"/>
            </a:xfrm>
            <a:prstGeom prst="rect">
              <a:avLst/>
            </a:prstGeom>
          </p:spPr>
        </p:pic>
        <p:pic>
          <p:nvPicPr>
            <p:cNvPr id="8" name="Picture 7">
              <a:extLst>
                <a:ext uri="{FF2B5EF4-FFF2-40B4-BE49-F238E27FC236}">
                  <a16:creationId xmlns:a16="http://schemas.microsoft.com/office/drawing/2014/main" id="{B0FE9A6C-919B-8626-565D-4805D8FF3119}"/>
                </a:ext>
              </a:extLst>
            </p:cNvPr>
            <p:cNvPicPr>
              <a:picLocks noChangeAspect="1"/>
            </p:cNvPicPr>
            <p:nvPr/>
          </p:nvPicPr>
          <p:blipFill rotWithShape="1">
            <a:blip r:embed="rId9">
              <a:extLst>
                <a:ext uri="{28A0092B-C50C-407E-A947-70E740481C1C}">
                  <a14:useLocalDpi xmlns:a14="http://schemas.microsoft.com/office/drawing/2010/main" val="0"/>
                </a:ext>
              </a:extLst>
            </a:blip>
            <a:srcRect l="17719" t="33834" r="68313" b="55999"/>
            <a:stretch/>
          </p:blipFill>
          <p:spPr>
            <a:xfrm>
              <a:off x="7440930" y="1869227"/>
              <a:ext cx="3440430" cy="1408498"/>
            </a:xfrm>
            <a:prstGeom prst="rect">
              <a:avLst/>
            </a:prstGeom>
          </p:spPr>
        </p:pic>
      </p:grpSp>
    </p:spTree>
    <p:extLst>
      <p:ext uri="{BB962C8B-B14F-4D97-AF65-F5344CB8AC3E}">
        <p14:creationId xmlns:p14="http://schemas.microsoft.com/office/powerpoint/2010/main" val="3444872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04728574-C0AA-126F-6396-9D8EBA56724D}"/>
              </a:ext>
            </a:extLst>
          </p:cNvPr>
          <p:cNvGraphicFramePr/>
          <p:nvPr>
            <p:extLst>
              <p:ext uri="{D42A27DB-BD31-4B8C-83A1-F6EECF244321}">
                <p14:modId xmlns:p14="http://schemas.microsoft.com/office/powerpoint/2010/main" val="2300707108"/>
              </p:ext>
            </p:extLst>
          </p:nvPr>
        </p:nvGraphicFramePr>
        <p:xfrm>
          <a:off x="320040" y="1931670"/>
          <a:ext cx="4411980" cy="925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5C1742B-BCDB-8FE7-60E6-E5CAE0BB248D}"/>
              </a:ext>
            </a:extLst>
          </p:cNvPr>
          <p:cNvSpPr txBox="1"/>
          <p:nvPr/>
        </p:nvSpPr>
        <p:spPr>
          <a:xfrm>
            <a:off x="91441" y="2855178"/>
            <a:ext cx="6263640" cy="3046988"/>
          </a:xfrm>
          <a:prstGeom prst="rect">
            <a:avLst/>
          </a:prstGeom>
          <a:noFill/>
        </p:spPr>
        <p:txBody>
          <a:bodyPr wrap="square">
            <a:spAutoFit/>
          </a:bodyPr>
          <a:lstStyle/>
          <a:p>
            <a:pPr marL="457200" indent="-457200" algn="just">
              <a:buFont typeface="Arial" panose="020B0604020202020204" pitchFamily="34" charset="0"/>
              <a:buChar char="•"/>
            </a:pPr>
            <a:r>
              <a:rPr lang="en-US" sz="2400" b="1" dirty="0">
                <a:solidFill>
                  <a:srgbClr val="ED7D31"/>
                </a:solidFill>
              </a:rPr>
              <a:t>Acrostics, or Catchphrases</a:t>
            </a:r>
          </a:p>
          <a:p>
            <a:pPr algn="just"/>
            <a:r>
              <a:rPr lang="en-US" sz="2400" dirty="0"/>
              <a:t>Acrostics, or catchphrases as Langan called them, are phrases or sentences that are made up of words beginning with the first letters of other words</a:t>
            </a:r>
          </a:p>
          <a:p>
            <a:pPr marL="457200" indent="-457200" algn="just">
              <a:buFont typeface="Arial" panose="020B0604020202020204" pitchFamily="34" charset="0"/>
              <a:buChar char="•"/>
            </a:pPr>
            <a:r>
              <a:rPr lang="en-US" sz="2400" b="1" dirty="0">
                <a:solidFill>
                  <a:srgbClr val="ED7D31"/>
                </a:solidFill>
              </a:rPr>
              <a:t>Acronyms, or Catchwords</a:t>
            </a:r>
          </a:p>
          <a:p>
            <a:pPr algn="just"/>
            <a:r>
              <a:rPr lang="en-US" sz="2400" dirty="0"/>
              <a:t>Acronyms are “words” that are made up of the </a:t>
            </a:r>
          </a:p>
          <a:p>
            <a:pPr algn="just"/>
            <a:r>
              <a:rPr lang="en-US" sz="2400" dirty="0"/>
              <a:t>first letters of other words. </a:t>
            </a:r>
          </a:p>
        </p:txBody>
      </p:sp>
      <p:pic>
        <p:nvPicPr>
          <p:cNvPr id="5" name="Picture 4">
            <a:extLst>
              <a:ext uri="{FF2B5EF4-FFF2-40B4-BE49-F238E27FC236}">
                <a16:creationId xmlns:a16="http://schemas.microsoft.com/office/drawing/2014/main" id="{39DE94F3-8BB1-C749-6FEA-421A8355BD00}"/>
              </a:ext>
            </a:extLst>
          </p:cNvPr>
          <p:cNvPicPr>
            <a:picLocks noChangeAspect="1"/>
          </p:cNvPicPr>
          <p:nvPr/>
        </p:nvPicPr>
        <p:blipFill rotWithShape="1">
          <a:blip r:embed="rId8">
            <a:extLst>
              <a:ext uri="{28A0092B-C50C-407E-A947-70E740481C1C}">
                <a14:useLocalDpi xmlns:a14="http://schemas.microsoft.com/office/drawing/2010/main" val="0"/>
              </a:ext>
            </a:extLst>
          </a:blip>
          <a:srcRect l="38794" t="30566" r="28752" b="40129"/>
          <a:stretch/>
        </p:blipFill>
        <p:spPr>
          <a:xfrm>
            <a:off x="6498732" y="3086100"/>
            <a:ext cx="5693268" cy="2891789"/>
          </a:xfrm>
          <a:prstGeom prst="rect">
            <a:avLst/>
          </a:prstGeom>
        </p:spPr>
      </p:pic>
    </p:spTree>
    <p:extLst>
      <p:ext uri="{BB962C8B-B14F-4D97-AF65-F5344CB8AC3E}">
        <p14:creationId xmlns:p14="http://schemas.microsoft.com/office/powerpoint/2010/main" val="399127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0F777A-190D-2FCA-D3BF-5961112F5B35}"/>
              </a:ext>
            </a:extLst>
          </p:cNvPr>
          <p:cNvPicPr>
            <a:picLocks noChangeAspect="1"/>
          </p:cNvPicPr>
          <p:nvPr/>
        </p:nvPicPr>
        <p:blipFill rotWithShape="1">
          <a:blip r:embed="rId3">
            <a:extLst>
              <a:ext uri="{28A0092B-C50C-407E-A947-70E740481C1C}">
                <a14:useLocalDpi xmlns:a14="http://schemas.microsoft.com/office/drawing/2010/main" val="0"/>
              </a:ext>
            </a:extLst>
          </a:blip>
          <a:srcRect l="22031" t="21833" r="26594" b="15500"/>
          <a:stretch/>
        </p:blipFill>
        <p:spPr>
          <a:xfrm>
            <a:off x="1470052" y="188859"/>
            <a:ext cx="9719918" cy="6669141"/>
          </a:xfrm>
          <a:prstGeom prst="rect">
            <a:avLst/>
          </a:prstGeom>
        </p:spPr>
      </p:pic>
    </p:spTree>
    <p:extLst>
      <p:ext uri="{BB962C8B-B14F-4D97-AF65-F5344CB8AC3E}">
        <p14:creationId xmlns:p14="http://schemas.microsoft.com/office/powerpoint/2010/main" val="591411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04728574-C0AA-126F-6396-9D8EBA56724D}"/>
              </a:ext>
            </a:extLst>
          </p:cNvPr>
          <p:cNvGraphicFramePr/>
          <p:nvPr>
            <p:extLst>
              <p:ext uri="{D42A27DB-BD31-4B8C-83A1-F6EECF244321}">
                <p14:modId xmlns:p14="http://schemas.microsoft.com/office/powerpoint/2010/main" val="2236423597"/>
              </p:ext>
            </p:extLst>
          </p:nvPr>
        </p:nvGraphicFramePr>
        <p:xfrm>
          <a:off x="320040" y="1931670"/>
          <a:ext cx="4411980" cy="925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5C1742B-BCDB-8FE7-60E6-E5CAE0BB248D}"/>
              </a:ext>
            </a:extLst>
          </p:cNvPr>
          <p:cNvSpPr txBox="1"/>
          <p:nvPr/>
        </p:nvSpPr>
        <p:spPr>
          <a:xfrm>
            <a:off x="91441" y="2855178"/>
            <a:ext cx="6263640" cy="2677656"/>
          </a:xfrm>
          <a:prstGeom prst="rect">
            <a:avLst/>
          </a:prstGeom>
          <a:noFill/>
        </p:spPr>
        <p:txBody>
          <a:bodyPr wrap="square">
            <a:spAutoFit/>
          </a:bodyPr>
          <a:lstStyle/>
          <a:p>
            <a:pPr marL="342900" indent="-342900" algn="just">
              <a:buFont typeface="Arial" panose="020B0604020202020204" pitchFamily="34" charset="0"/>
              <a:buChar char="•"/>
            </a:pPr>
            <a:r>
              <a:rPr lang="en-US" sz="2400" dirty="0"/>
              <a:t>Organizational strategies allow you to organize the information to make it easier to learn and recall. </a:t>
            </a:r>
          </a:p>
          <a:p>
            <a:pPr marL="342900" indent="-342900" algn="just">
              <a:buFont typeface="Arial" panose="020B0604020202020204" pitchFamily="34" charset="0"/>
              <a:buChar char="•"/>
            </a:pPr>
            <a:r>
              <a:rPr lang="en-US" sz="2400" dirty="0"/>
              <a:t>Tasks such as listing, ordering, grouping, outlining, mapping, charting, and diagramming are all examples of organizational strategies</a:t>
            </a:r>
            <a:endParaRPr lang="en-US" sz="2400" b="1" dirty="0">
              <a:solidFill>
                <a:srgbClr val="ED7D31"/>
              </a:solidFill>
            </a:endParaRPr>
          </a:p>
        </p:txBody>
      </p:sp>
      <p:pic>
        <p:nvPicPr>
          <p:cNvPr id="4" name="Picture 3">
            <a:extLst>
              <a:ext uri="{FF2B5EF4-FFF2-40B4-BE49-F238E27FC236}">
                <a16:creationId xmlns:a16="http://schemas.microsoft.com/office/drawing/2014/main" id="{F3A029B4-2AE6-180D-70B9-EC98D58DAA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180" y="2132855"/>
            <a:ext cx="4744189" cy="4439395"/>
          </a:xfrm>
          <a:prstGeom prst="rect">
            <a:avLst/>
          </a:prstGeom>
        </p:spPr>
      </p:pic>
    </p:spTree>
    <p:extLst>
      <p:ext uri="{BB962C8B-B14F-4D97-AF65-F5344CB8AC3E}">
        <p14:creationId xmlns:p14="http://schemas.microsoft.com/office/powerpoint/2010/main" val="2105971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0CE15C-4BE3-EC66-E3BE-95A164EA3B83}"/>
              </a:ext>
            </a:extLst>
          </p:cNvPr>
          <p:cNvPicPr>
            <a:picLocks noChangeAspect="1"/>
          </p:cNvPicPr>
          <p:nvPr/>
        </p:nvPicPr>
        <p:blipFill rotWithShape="1">
          <a:blip r:embed="rId3">
            <a:extLst>
              <a:ext uri="{28A0092B-C50C-407E-A947-70E740481C1C}">
                <a14:useLocalDpi xmlns:a14="http://schemas.microsoft.com/office/drawing/2010/main" val="0"/>
              </a:ext>
            </a:extLst>
          </a:blip>
          <a:srcRect l="23156" t="24500" r="26312" b="22833"/>
          <a:stretch/>
        </p:blipFill>
        <p:spPr>
          <a:xfrm>
            <a:off x="560070" y="264141"/>
            <a:ext cx="11247120" cy="6593859"/>
          </a:xfrm>
          <a:prstGeom prst="rect">
            <a:avLst/>
          </a:prstGeom>
        </p:spPr>
      </p:pic>
    </p:spTree>
    <p:extLst>
      <p:ext uri="{BB962C8B-B14F-4D97-AF65-F5344CB8AC3E}">
        <p14:creationId xmlns:p14="http://schemas.microsoft.com/office/powerpoint/2010/main" val="484131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04728574-C0AA-126F-6396-9D8EBA56724D}"/>
              </a:ext>
            </a:extLst>
          </p:cNvPr>
          <p:cNvGraphicFramePr/>
          <p:nvPr>
            <p:extLst>
              <p:ext uri="{D42A27DB-BD31-4B8C-83A1-F6EECF244321}">
                <p14:modId xmlns:p14="http://schemas.microsoft.com/office/powerpoint/2010/main" val="1121639972"/>
              </p:ext>
            </p:extLst>
          </p:nvPr>
        </p:nvGraphicFramePr>
        <p:xfrm>
          <a:off x="331470" y="1885950"/>
          <a:ext cx="5589270" cy="937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5C1742B-BCDB-8FE7-60E6-E5CAE0BB248D}"/>
              </a:ext>
            </a:extLst>
          </p:cNvPr>
          <p:cNvSpPr txBox="1"/>
          <p:nvPr/>
        </p:nvSpPr>
        <p:spPr>
          <a:xfrm>
            <a:off x="91441" y="2855178"/>
            <a:ext cx="6263640" cy="3539430"/>
          </a:xfrm>
          <a:prstGeom prst="rect">
            <a:avLst/>
          </a:prstGeom>
          <a:noFill/>
        </p:spPr>
        <p:txBody>
          <a:bodyPr wrap="square">
            <a:spAutoFit/>
          </a:bodyPr>
          <a:lstStyle/>
          <a:p>
            <a:pPr marL="342900" indent="-342900" algn="just">
              <a:buFont typeface="Arial" panose="020B0604020202020204" pitchFamily="34" charset="0"/>
              <a:buChar char="•"/>
            </a:pPr>
            <a:r>
              <a:rPr lang="en-US" sz="2800" dirty="0"/>
              <a:t>Comprehension monitoring strategies allow us to monitor or keep tabs on our learning. </a:t>
            </a:r>
          </a:p>
          <a:p>
            <a:pPr marL="342900" indent="-342900" algn="just">
              <a:buFont typeface="Arial" panose="020B0604020202020204" pitchFamily="34" charset="0"/>
              <a:buChar char="•"/>
            </a:pPr>
            <a:r>
              <a:rPr lang="en-US" sz="2800" dirty="0"/>
              <a:t>They help us monitor our progress in mastering the material and allow us to evaluate the effectiveness of the strategies that we use to gain that mastery.</a:t>
            </a:r>
            <a:endParaRPr lang="en-US" sz="2800" b="1" dirty="0">
              <a:solidFill>
                <a:srgbClr val="ED7D31"/>
              </a:solidFill>
            </a:endParaRPr>
          </a:p>
        </p:txBody>
      </p:sp>
      <p:pic>
        <p:nvPicPr>
          <p:cNvPr id="5" name="Picture 4">
            <a:extLst>
              <a:ext uri="{FF2B5EF4-FFF2-40B4-BE49-F238E27FC236}">
                <a16:creationId xmlns:a16="http://schemas.microsoft.com/office/drawing/2014/main" id="{6EC297E0-E977-5690-6862-54618C230F64}"/>
              </a:ext>
            </a:extLst>
          </p:cNvPr>
          <p:cNvPicPr>
            <a:picLocks noChangeAspect="1"/>
          </p:cNvPicPr>
          <p:nvPr/>
        </p:nvPicPr>
        <p:blipFill rotWithShape="1">
          <a:blip r:embed="rId8">
            <a:extLst>
              <a:ext uri="{28A0092B-C50C-407E-A947-70E740481C1C}">
                <a14:useLocalDpi xmlns:a14="http://schemas.microsoft.com/office/drawing/2010/main" val="0"/>
              </a:ext>
            </a:extLst>
          </a:blip>
          <a:srcRect l="10406" t="5882" r="14875"/>
          <a:stretch/>
        </p:blipFill>
        <p:spPr>
          <a:xfrm>
            <a:off x="7062095" y="2023110"/>
            <a:ext cx="5129905" cy="3432809"/>
          </a:xfrm>
          <a:prstGeom prst="rect">
            <a:avLst/>
          </a:prstGeom>
        </p:spPr>
      </p:pic>
      <p:sp>
        <p:nvSpPr>
          <p:cNvPr id="10" name="TextBox 9">
            <a:extLst>
              <a:ext uri="{FF2B5EF4-FFF2-40B4-BE49-F238E27FC236}">
                <a16:creationId xmlns:a16="http://schemas.microsoft.com/office/drawing/2014/main" id="{827A98BB-7C89-49A2-B9ED-87CE495B1841}"/>
              </a:ext>
            </a:extLst>
          </p:cNvPr>
          <p:cNvSpPr txBox="1"/>
          <p:nvPr/>
        </p:nvSpPr>
        <p:spPr>
          <a:xfrm>
            <a:off x="7322820" y="5894755"/>
            <a:ext cx="4869180" cy="707886"/>
          </a:xfrm>
          <a:prstGeom prst="rect">
            <a:avLst/>
          </a:prstGeom>
          <a:noFill/>
        </p:spPr>
        <p:txBody>
          <a:bodyPr wrap="square">
            <a:spAutoFit/>
          </a:bodyPr>
          <a:lstStyle/>
          <a:p>
            <a:r>
              <a:rPr lang="en-US" sz="2000" dirty="0">
                <a:hlinkClick r:id="rId9"/>
              </a:rPr>
              <a:t>https://study.com/academy/lesson/comprehension-monitoring-strategies.html</a:t>
            </a:r>
            <a:r>
              <a:rPr lang="en-US" sz="2000" dirty="0"/>
              <a:t> </a:t>
            </a:r>
          </a:p>
        </p:txBody>
      </p:sp>
    </p:spTree>
    <p:extLst>
      <p:ext uri="{BB962C8B-B14F-4D97-AF65-F5344CB8AC3E}">
        <p14:creationId xmlns:p14="http://schemas.microsoft.com/office/powerpoint/2010/main" val="75414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8" name="Freeform: Shape 1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4F5318A-EE7A-7C34-42F2-8AAC6223EAC2}"/>
              </a:ext>
            </a:extLst>
          </p:cNvPr>
          <p:cNvPicPr>
            <a:picLocks noChangeAspect="1"/>
          </p:cNvPicPr>
          <p:nvPr/>
        </p:nvPicPr>
        <p:blipFill rotWithShape="1">
          <a:blip r:embed="rId2">
            <a:extLst>
              <a:ext uri="{28A0092B-C50C-407E-A947-70E740481C1C}">
                <a14:useLocalDpi xmlns:a14="http://schemas.microsoft.com/office/drawing/2010/main" val="0"/>
              </a:ext>
            </a:extLst>
          </a:blip>
          <a:srcRect l="21281" t="23166" r="25562" b="9000"/>
          <a:stretch/>
        </p:blipFill>
        <p:spPr>
          <a:xfrm>
            <a:off x="285750" y="0"/>
            <a:ext cx="9749790" cy="6818025"/>
          </a:xfrm>
          <a:prstGeom prst="rect">
            <a:avLst/>
          </a:prstGeom>
        </p:spPr>
      </p:pic>
    </p:spTree>
    <p:extLst>
      <p:ext uri="{BB962C8B-B14F-4D97-AF65-F5344CB8AC3E}">
        <p14:creationId xmlns:p14="http://schemas.microsoft.com/office/powerpoint/2010/main" val="3965127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04728574-C0AA-126F-6396-9D8EBA56724D}"/>
              </a:ext>
            </a:extLst>
          </p:cNvPr>
          <p:cNvGraphicFramePr/>
          <p:nvPr>
            <p:extLst>
              <p:ext uri="{D42A27DB-BD31-4B8C-83A1-F6EECF244321}">
                <p14:modId xmlns:p14="http://schemas.microsoft.com/office/powerpoint/2010/main" val="1640622963"/>
              </p:ext>
            </p:extLst>
          </p:nvPr>
        </p:nvGraphicFramePr>
        <p:xfrm>
          <a:off x="331470" y="1885950"/>
          <a:ext cx="5589270" cy="937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2F8C2E3-BD2A-CC46-CFF0-72CCDE417330}"/>
              </a:ext>
            </a:extLst>
          </p:cNvPr>
          <p:cNvSpPr txBox="1"/>
          <p:nvPr/>
        </p:nvSpPr>
        <p:spPr>
          <a:xfrm>
            <a:off x="351473" y="2987516"/>
            <a:ext cx="6097904" cy="3293209"/>
          </a:xfrm>
          <a:prstGeom prst="rect">
            <a:avLst/>
          </a:prstGeom>
          <a:noFill/>
        </p:spPr>
        <p:txBody>
          <a:bodyPr wrap="square">
            <a:spAutoFit/>
          </a:bodyPr>
          <a:lstStyle/>
          <a:p>
            <a:pPr marL="285750" indent="-285750" algn="just">
              <a:buFont typeface="Arial" panose="020B0604020202020204" pitchFamily="34" charset="0"/>
              <a:buChar char="•"/>
            </a:pPr>
            <a:r>
              <a:rPr lang="en-US" sz="2600" dirty="0"/>
              <a:t>Affective and motivational strategies are strategies that relate to your attitude, interest, and motivation toward learning. </a:t>
            </a:r>
          </a:p>
          <a:p>
            <a:pPr marL="285750" indent="-285750" algn="just">
              <a:buFont typeface="Arial" panose="020B0604020202020204" pitchFamily="34" charset="0"/>
              <a:buChar char="•"/>
            </a:pPr>
            <a:r>
              <a:rPr lang="en-US" sz="2600" dirty="0"/>
              <a:t>They can influence how effectively you learn and remember information.</a:t>
            </a:r>
          </a:p>
          <a:p>
            <a:pPr marL="285750" indent="-285750" algn="just">
              <a:buFont typeface="Arial" panose="020B0604020202020204" pitchFamily="34" charset="0"/>
              <a:buChar char="•"/>
            </a:pPr>
            <a:r>
              <a:rPr lang="en-US" sz="2600" dirty="0"/>
              <a:t>They help you keep up with your daily assignments and give you a sense of accomplishment at the end of the day.</a:t>
            </a:r>
          </a:p>
        </p:txBody>
      </p:sp>
      <p:pic>
        <p:nvPicPr>
          <p:cNvPr id="8" name="Picture 7">
            <a:extLst>
              <a:ext uri="{FF2B5EF4-FFF2-40B4-BE49-F238E27FC236}">
                <a16:creationId xmlns:a16="http://schemas.microsoft.com/office/drawing/2014/main" id="{0C9C927F-33A1-6CD1-2A1F-2141222ECB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1794" y="2313940"/>
            <a:ext cx="5324475" cy="3549650"/>
          </a:xfrm>
          <a:prstGeom prst="rect">
            <a:avLst/>
          </a:prstGeom>
        </p:spPr>
      </p:pic>
    </p:spTree>
    <p:extLst>
      <p:ext uri="{BB962C8B-B14F-4D97-AF65-F5344CB8AC3E}">
        <p14:creationId xmlns:p14="http://schemas.microsoft.com/office/powerpoint/2010/main" val="3544814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838200" y="365125"/>
            <a:ext cx="10684764" cy="1325563"/>
          </a:xfrm>
        </p:spPr>
        <p:txBody>
          <a:bodyPr>
            <a:noAutofit/>
          </a:bodyPr>
          <a:lstStyle/>
          <a:p>
            <a:r>
              <a:rPr lang="en-US" sz="5000" b="1" dirty="0"/>
              <a:t>SPECIFIC MEMORY STRATEGIES</a:t>
            </a:r>
          </a:p>
        </p:txBody>
      </p:sp>
      <p:sp>
        <p:nvSpPr>
          <p:cNvPr id="8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04728574-C0AA-126F-6396-9D8EBA56724D}"/>
              </a:ext>
            </a:extLst>
          </p:cNvPr>
          <p:cNvGraphicFramePr/>
          <p:nvPr/>
        </p:nvGraphicFramePr>
        <p:xfrm>
          <a:off x="331470" y="1885950"/>
          <a:ext cx="5589270" cy="937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2F8C2E3-BD2A-CC46-CFF0-72CCDE417330}"/>
              </a:ext>
            </a:extLst>
          </p:cNvPr>
          <p:cNvSpPr txBox="1"/>
          <p:nvPr/>
        </p:nvSpPr>
        <p:spPr>
          <a:xfrm>
            <a:off x="282893" y="2918460"/>
            <a:ext cx="6097904" cy="3939540"/>
          </a:xfrm>
          <a:prstGeom prst="rect">
            <a:avLst/>
          </a:prstGeom>
          <a:noFill/>
        </p:spPr>
        <p:txBody>
          <a:bodyPr wrap="square">
            <a:spAutoFit/>
          </a:bodyPr>
          <a:lstStyle/>
          <a:p>
            <a:pPr marL="285750" indent="-285750" algn="just">
              <a:buFont typeface="Arial" panose="020B0604020202020204" pitchFamily="34" charset="0"/>
              <a:buChar char="•"/>
            </a:pPr>
            <a:r>
              <a:rPr lang="en-US" sz="2600" b="1" dirty="0">
                <a:solidFill>
                  <a:srgbClr val="ED7D31"/>
                </a:solidFill>
              </a:rPr>
              <a:t>Your Attitude Toward Learning</a:t>
            </a:r>
          </a:p>
          <a:p>
            <a:pPr algn="just"/>
            <a:r>
              <a:rPr lang="en-US" sz="2400" dirty="0"/>
              <a:t>Your attitude about learning the material can influence how well you’ll attend to it, organize it, and store it. </a:t>
            </a:r>
          </a:p>
          <a:p>
            <a:pPr marL="457200" indent="-457200" algn="just">
              <a:buFont typeface="Arial" panose="020B0604020202020204" pitchFamily="34" charset="0"/>
              <a:buChar char="•"/>
            </a:pPr>
            <a:r>
              <a:rPr lang="en-US" sz="2600" b="1" dirty="0">
                <a:solidFill>
                  <a:srgbClr val="ED7D31"/>
                </a:solidFill>
              </a:rPr>
              <a:t>Monitoring Your Learning</a:t>
            </a:r>
          </a:p>
          <a:p>
            <a:pPr algn="just"/>
            <a:r>
              <a:rPr lang="en-US" sz="2400" dirty="0"/>
              <a:t>Monitoring your learning also can be an effective motivational device. If you test </a:t>
            </a:r>
          </a:p>
          <a:p>
            <a:pPr algn="just"/>
            <a:r>
              <a:rPr lang="en-US" sz="2400" dirty="0"/>
              <a:t>your learning by covering the material and trying to recite the information, you’ll be able to evaluate your storage and retrieval processes</a:t>
            </a:r>
          </a:p>
        </p:txBody>
      </p:sp>
      <p:pic>
        <p:nvPicPr>
          <p:cNvPr id="8" name="Picture 7">
            <a:extLst>
              <a:ext uri="{FF2B5EF4-FFF2-40B4-BE49-F238E27FC236}">
                <a16:creationId xmlns:a16="http://schemas.microsoft.com/office/drawing/2014/main" id="{0C9C927F-33A1-6CD1-2A1F-2141222ECB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9411" y="2322830"/>
            <a:ext cx="5482590" cy="3655060"/>
          </a:xfrm>
          <a:prstGeom prst="rect">
            <a:avLst/>
          </a:prstGeom>
        </p:spPr>
      </p:pic>
    </p:spTree>
    <p:extLst>
      <p:ext uri="{BB962C8B-B14F-4D97-AF65-F5344CB8AC3E}">
        <p14:creationId xmlns:p14="http://schemas.microsoft.com/office/powerpoint/2010/main" val="3059509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B342C5-A2A9-5B16-50CF-19B913B0252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Q &amp; A</a:t>
            </a:r>
          </a:p>
        </p:txBody>
      </p:sp>
      <p:sp>
        <p:nvSpPr>
          <p:cNvPr id="3" name="Content Placeholder 2">
            <a:extLst>
              <a:ext uri="{FF2B5EF4-FFF2-40B4-BE49-F238E27FC236}">
                <a16:creationId xmlns:a16="http://schemas.microsoft.com/office/drawing/2014/main" id="{E8B1F7BB-B6B2-ADA0-39F2-63B9C39CF52F}"/>
              </a:ext>
            </a:extLst>
          </p:cNvPr>
          <p:cNvSpPr>
            <a:spLocks noGrp="1"/>
          </p:cNvSpPr>
          <p:nvPr>
            <p:ph idx="1"/>
          </p:nvPr>
        </p:nvSpPr>
        <p:spPr>
          <a:xfrm>
            <a:off x="3315031" y="4076802"/>
            <a:ext cx="5561938" cy="1534587"/>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End of Session</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637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630935" y="640080"/>
            <a:ext cx="5558197" cy="1481328"/>
          </a:xfrm>
        </p:spPr>
        <p:txBody>
          <a:bodyPr anchor="b">
            <a:normAutofit/>
          </a:bodyPr>
          <a:lstStyle/>
          <a:p>
            <a:r>
              <a:rPr lang="en-US" sz="5000" b="1" dirty="0"/>
              <a:t>Understanding Memory Processes</a:t>
            </a:r>
          </a:p>
        </p:txBody>
      </p:sp>
      <p:sp>
        <p:nvSpPr>
          <p:cNvPr id="4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182880" y="2660904"/>
            <a:ext cx="6549390" cy="3557016"/>
          </a:xfrm>
        </p:spPr>
        <p:txBody>
          <a:bodyPr anchor="t">
            <a:normAutofit fontScale="92500" lnSpcReduction="20000"/>
          </a:bodyPr>
          <a:lstStyle/>
          <a:p>
            <a:pPr algn="just">
              <a:buFont typeface="Wingdings" panose="05000000000000000000" pitchFamily="2" charset="2"/>
              <a:buChar char="§"/>
            </a:pPr>
            <a:r>
              <a:rPr lang="en-US" sz="3200" b="0" i="0" u="none" strike="noStrike" baseline="0" dirty="0"/>
              <a:t>Doing well on exams requires an effective </a:t>
            </a:r>
            <a:r>
              <a:rPr lang="en-US" sz="3200" b="0" i="0" u="none" strike="noStrike" baseline="0" dirty="0">
                <a:solidFill>
                  <a:srgbClr val="ED7D31"/>
                </a:solidFill>
              </a:rPr>
              <a:t>study plan, active study strategies, </a:t>
            </a:r>
            <a:r>
              <a:rPr lang="en-US" sz="3200" b="0" i="0" u="none" strike="noStrike" baseline="0" dirty="0"/>
              <a:t>and a </a:t>
            </a:r>
            <a:r>
              <a:rPr lang="en-US" sz="3200" b="0" i="0" u="none" strike="noStrike" baseline="0" dirty="0">
                <a:solidFill>
                  <a:srgbClr val="FF0000"/>
                </a:solidFill>
              </a:rPr>
              <a:t>good memory</a:t>
            </a:r>
          </a:p>
          <a:p>
            <a:pPr algn="just">
              <a:buFont typeface="Wingdings" panose="05000000000000000000" pitchFamily="2" charset="2"/>
              <a:buChar char="§"/>
            </a:pPr>
            <a:r>
              <a:rPr lang="en-US" sz="3200" b="0" i="0" u="none" strike="noStrike" baseline="0" dirty="0"/>
              <a:t>One of the most useful of these is the Information Processing Model.</a:t>
            </a:r>
          </a:p>
          <a:p>
            <a:pPr algn="just">
              <a:buFont typeface="Wingdings" panose="05000000000000000000" pitchFamily="2" charset="2"/>
              <a:buChar char="§"/>
            </a:pPr>
            <a:r>
              <a:rPr lang="en-US" sz="3200" b="0" i="0" u="none" strike="noStrike" baseline="0" dirty="0">
                <a:solidFill>
                  <a:srgbClr val="FF0000"/>
                </a:solidFill>
              </a:rPr>
              <a:t>“Having a good memory” </a:t>
            </a:r>
            <a:r>
              <a:rPr lang="en-US" sz="3200" b="0" i="0" u="none" strike="noStrike" baseline="0" dirty="0"/>
              <a:t>involves both putting information into memory and getting it back out—both </a:t>
            </a:r>
            <a:r>
              <a:rPr lang="en-US" sz="3200" b="0" i="0" u="none" strike="noStrike" baseline="0" dirty="0">
                <a:solidFill>
                  <a:srgbClr val="FF0000"/>
                </a:solidFill>
              </a:rPr>
              <a:t>storage and retrieval.</a:t>
            </a:r>
          </a:p>
          <a:p>
            <a:pPr algn="just">
              <a:buFont typeface="Wingdings" panose="05000000000000000000" pitchFamily="2" charset="2"/>
              <a:buChar char="§"/>
            </a:pPr>
            <a:endParaRPr lang="en-US" sz="3200" b="0" i="0" u="none" strike="noStrike" baseline="0" dirty="0"/>
          </a:p>
          <a:p>
            <a:pPr marL="0" indent="0" eaLnBrk="1" hangingPunct="1">
              <a:spcBef>
                <a:spcPct val="0"/>
              </a:spcBef>
              <a:spcAft>
                <a:spcPts val="600"/>
              </a:spcAft>
              <a:buNone/>
              <a:defRPr/>
            </a:pPr>
            <a:endParaRPr lang="en-US" altLang="en-US" sz="2200" dirty="0"/>
          </a:p>
        </p:txBody>
      </p:sp>
      <p:pic>
        <p:nvPicPr>
          <p:cNvPr id="15" name="Picture 14">
            <a:extLst>
              <a:ext uri="{FF2B5EF4-FFF2-40B4-BE49-F238E27FC236}">
                <a16:creationId xmlns:a16="http://schemas.microsoft.com/office/drawing/2014/main" id="{D1667EDF-99D1-5132-1AA3-790A00E97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9938" y="2583180"/>
            <a:ext cx="4982286" cy="2571750"/>
          </a:xfrm>
          <a:prstGeom prst="rect">
            <a:avLst/>
          </a:prstGeom>
        </p:spPr>
      </p:pic>
    </p:spTree>
    <p:extLst>
      <p:ext uri="{BB962C8B-B14F-4D97-AF65-F5344CB8AC3E}">
        <p14:creationId xmlns:p14="http://schemas.microsoft.com/office/powerpoint/2010/main" val="3888264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630935" y="640080"/>
            <a:ext cx="5558197" cy="1481328"/>
          </a:xfrm>
        </p:spPr>
        <p:txBody>
          <a:bodyPr anchor="b">
            <a:normAutofit/>
          </a:bodyPr>
          <a:lstStyle/>
          <a:p>
            <a:r>
              <a:rPr lang="en-US" sz="5000" b="1" dirty="0"/>
              <a:t>Understanding Memory Processes</a:t>
            </a:r>
          </a:p>
        </p:txBody>
      </p:sp>
      <p:sp>
        <p:nvSpPr>
          <p:cNvPr id="4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137160" y="2535174"/>
            <a:ext cx="6492240" cy="4322826"/>
          </a:xfrm>
        </p:spPr>
        <p:txBody>
          <a:bodyPr anchor="t">
            <a:normAutofit/>
          </a:bodyPr>
          <a:lstStyle/>
          <a:p>
            <a:pPr algn="just">
              <a:buFont typeface="Wingdings" panose="05000000000000000000" pitchFamily="2" charset="2"/>
              <a:buChar char="§"/>
            </a:pPr>
            <a:r>
              <a:rPr lang="en-US" sz="3200" b="1" i="0" u="none" strike="noStrike" baseline="0" dirty="0">
                <a:solidFill>
                  <a:srgbClr val="ED7D31"/>
                </a:solidFill>
              </a:rPr>
              <a:t>Information Processing Model</a:t>
            </a:r>
          </a:p>
          <a:p>
            <a:pPr lvl="1" algn="just"/>
            <a:r>
              <a:rPr lang="en-US" sz="2800" b="0" i="0" u="none" strike="noStrike" baseline="0" dirty="0"/>
              <a:t>The Information Processing Model suggests that memory is complex and consists of various processes and stages. For example, there are at least three types of memory:</a:t>
            </a:r>
          </a:p>
          <a:p>
            <a:pPr marL="514350" indent="-514350" algn="just">
              <a:buFont typeface="+mj-lt"/>
              <a:buAutoNum type="arabicPeriod"/>
            </a:pPr>
            <a:r>
              <a:rPr lang="en-US" b="0" i="0" u="none" strike="noStrike" baseline="0" dirty="0"/>
              <a:t>Sensory memory, </a:t>
            </a:r>
          </a:p>
          <a:p>
            <a:pPr marL="514350" indent="-514350" algn="just">
              <a:buFont typeface="+mj-lt"/>
              <a:buAutoNum type="arabicPeriod"/>
            </a:pPr>
            <a:r>
              <a:rPr lang="en-US" b="0" i="0" u="none" strike="noStrike" baseline="0" dirty="0"/>
              <a:t>Short-term memory (STM), and </a:t>
            </a:r>
          </a:p>
          <a:p>
            <a:pPr marL="514350" indent="-514350" algn="just">
              <a:buFont typeface="+mj-lt"/>
              <a:buAutoNum type="arabicPeriod"/>
            </a:pPr>
            <a:r>
              <a:rPr lang="en-US" b="0" i="0" u="none" strike="noStrike" baseline="0" dirty="0"/>
              <a:t>Long-term memory (LTM). </a:t>
            </a:r>
          </a:p>
          <a:p>
            <a:pPr marL="0" indent="0" algn="just">
              <a:buNone/>
            </a:pPr>
            <a:endParaRPr lang="en-US" sz="3200" b="0" i="0" u="none" strike="noStrike" baseline="0" dirty="0"/>
          </a:p>
          <a:p>
            <a:pPr marL="0" indent="0" algn="just">
              <a:buNone/>
            </a:pPr>
            <a:endParaRPr lang="en-US" sz="3200" b="0" i="0" u="none" strike="noStrike" baseline="0" dirty="0"/>
          </a:p>
          <a:p>
            <a:pPr marL="0" indent="0" algn="just">
              <a:buNone/>
            </a:pPr>
            <a:endParaRPr lang="en-US" sz="3200" b="0" i="0" u="none" strike="noStrike" baseline="0" dirty="0"/>
          </a:p>
          <a:p>
            <a:pPr marL="0" indent="0" eaLnBrk="1" hangingPunct="1">
              <a:spcBef>
                <a:spcPct val="0"/>
              </a:spcBef>
              <a:spcAft>
                <a:spcPts val="600"/>
              </a:spcAft>
              <a:buNone/>
              <a:defRPr/>
            </a:pPr>
            <a:endParaRPr lang="en-US" altLang="en-US" sz="2200" dirty="0"/>
          </a:p>
        </p:txBody>
      </p:sp>
      <p:pic>
        <p:nvPicPr>
          <p:cNvPr id="4" name="Picture 2">
            <a:extLst>
              <a:ext uri="{FF2B5EF4-FFF2-40B4-BE49-F238E27FC236}">
                <a16:creationId xmlns:a16="http://schemas.microsoft.com/office/drawing/2014/main" id="{0D9D8740-769B-237E-5EC4-67E22FCC4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001" t="36327" r="25833" b="26297"/>
          <a:stretch>
            <a:fillRect/>
          </a:stretch>
        </p:blipFill>
        <p:spPr bwMode="auto">
          <a:xfrm>
            <a:off x="6741619" y="3280410"/>
            <a:ext cx="5450381" cy="2925685"/>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6305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4597146" y="857249"/>
            <a:ext cx="7266770" cy="1374055"/>
          </a:xfrm>
        </p:spPr>
        <p:txBody>
          <a:bodyPr anchor="b">
            <a:normAutofit/>
          </a:bodyPr>
          <a:lstStyle/>
          <a:p>
            <a:r>
              <a:rPr lang="en-US" sz="4400" b="1" dirty="0"/>
              <a:t>Understanding Memory Processes</a:t>
            </a:r>
            <a:endParaRPr lang="en-US" b="1" dirty="0"/>
          </a:p>
        </p:txBody>
      </p:sp>
      <p:sp>
        <p:nvSpPr>
          <p:cNvPr id="4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4608575" y="2626613"/>
            <a:ext cx="7266771" cy="3888909"/>
          </a:xfrm>
        </p:spPr>
        <p:txBody>
          <a:bodyPr>
            <a:noAutofit/>
          </a:bodyPr>
          <a:lstStyle/>
          <a:p>
            <a:pPr algn="just">
              <a:buFont typeface="Wingdings" panose="05000000000000000000" pitchFamily="2" charset="2"/>
              <a:buChar char="§"/>
            </a:pPr>
            <a:r>
              <a:rPr lang="en-US" sz="3000" i="0" u="none" strike="noStrike" baseline="0" dirty="0">
                <a:latin typeface="Minion-Bold"/>
              </a:rPr>
              <a:t>The first step in this process is </a:t>
            </a:r>
            <a:r>
              <a:rPr lang="en-US" sz="3000" b="1" i="0" u="none" strike="noStrike" baseline="0" dirty="0">
                <a:solidFill>
                  <a:srgbClr val="FF0000"/>
                </a:solidFill>
                <a:latin typeface="Minion-Bold"/>
              </a:rPr>
              <a:t>encoding</a:t>
            </a:r>
            <a:r>
              <a:rPr lang="en-US" sz="3000" i="0" u="none" strike="noStrike" baseline="0" dirty="0">
                <a:latin typeface="Minion-Bold"/>
              </a:rPr>
              <a:t>—interpreting information in a meaningful way.</a:t>
            </a:r>
          </a:p>
          <a:p>
            <a:pPr algn="just">
              <a:buFont typeface="Wingdings" panose="05000000000000000000" pitchFamily="2" charset="2"/>
              <a:buChar char="§"/>
            </a:pPr>
            <a:r>
              <a:rPr lang="en-US" sz="3000" i="0" u="none" strike="noStrike" baseline="0" dirty="0">
                <a:latin typeface="Minion-Bold"/>
              </a:rPr>
              <a:t>The second step in the memory process, </a:t>
            </a:r>
            <a:r>
              <a:rPr lang="en-US" sz="3000" b="1" i="0" u="none" strike="noStrike" baseline="0" dirty="0">
                <a:solidFill>
                  <a:srgbClr val="FF0000"/>
                </a:solidFill>
                <a:latin typeface="Minion-Bold"/>
              </a:rPr>
              <a:t>storage, </a:t>
            </a:r>
            <a:r>
              <a:rPr lang="en-US" sz="3000" i="0" u="none" strike="noStrike" baseline="0" dirty="0">
                <a:latin typeface="Minion-Bold"/>
              </a:rPr>
              <a:t>involves working on (for example, repeating and organizing) information so that it can be placed into LTM.</a:t>
            </a:r>
          </a:p>
          <a:p>
            <a:pPr algn="just">
              <a:buFont typeface="Wingdings" panose="05000000000000000000" pitchFamily="2" charset="2"/>
              <a:buChar char="§"/>
            </a:pPr>
            <a:r>
              <a:rPr lang="en-US" sz="3000" i="0" u="none" strike="noStrike" baseline="0" dirty="0">
                <a:latin typeface="Minion-Bold"/>
              </a:rPr>
              <a:t>The third step, </a:t>
            </a:r>
            <a:r>
              <a:rPr lang="en-US" sz="3000" b="1" i="0" u="none" strike="noStrike" baseline="0" dirty="0">
                <a:solidFill>
                  <a:srgbClr val="FF0000"/>
                </a:solidFill>
                <a:latin typeface="Minion-Bold"/>
              </a:rPr>
              <a:t>retrieval,</a:t>
            </a:r>
            <a:r>
              <a:rPr lang="en-US" sz="3000" i="0" u="none" strike="noStrike" baseline="0" dirty="0">
                <a:latin typeface="Minion-Bold"/>
              </a:rPr>
              <a:t> involves getting information out of LTM.</a:t>
            </a:r>
          </a:p>
          <a:p>
            <a:pPr algn="just">
              <a:buFont typeface="Wingdings" panose="05000000000000000000" pitchFamily="2" charset="2"/>
              <a:buChar char="§"/>
            </a:pPr>
            <a:endParaRPr lang="en-US" sz="3000" i="0" u="none" strike="noStrike" baseline="0" dirty="0">
              <a:latin typeface="Minion-Bold"/>
            </a:endParaRPr>
          </a:p>
        </p:txBody>
      </p:sp>
      <p:pic>
        <p:nvPicPr>
          <p:cNvPr id="6" name="Picture 5">
            <a:extLst>
              <a:ext uri="{FF2B5EF4-FFF2-40B4-BE49-F238E27FC236}">
                <a16:creationId xmlns:a16="http://schemas.microsoft.com/office/drawing/2014/main" id="{F9ED6905-3657-B02D-3951-F9A5826EC0F8}"/>
              </a:ext>
            </a:extLst>
          </p:cNvPr>
          <p:cNvPicPr>
            <a:picLocks noChangeAspect="1"/>
          </p:cNvPicPr>
          <p:nvPr/>
        </p:nvPicPr>
        <p:blipFill rotWithShape="1">
          <a:blip r:embed="rId2">
            <a:extLst>
              <a:ext uri="{28A0092B-C50C-407E-A947-70E740481C1C}">
                <a14:useLocalDpi xmlns:a14="http://schemas.microsoft.com/office/drawing/2010/main" val="0"/>
              </a:ext>
            </a:extLst>
          </a:blip>
          <a:srcRect l="58594" t="18099"/>
          <a:stretch/>
        </p:blipFill>
        <p:spPr>
          <a:xfrm>
            <a:off x="182880" y="411480"/>
            <a:ext cx="4345508" cy="6446520"/>
          </a:xfrm>
          <a:prstGeom prst="rect">
            <a:avLst/>
          </a:prstGeom>
        </p:spPr>
      </p:pic>
    </p:spTree>
    <p:extLst>
      <p:ext uri="{BB962C8B-B14F-4D97-AF65-F5344CB8AC3E}">
        <p14:creationId xmlns:p14="http://schemas.microsoft.com/office/powerpoint/2010/main" val="456847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4597146" y="857249"/>
            <a:ext cx="7266770" cy="1374055"/>
          </a:xfrm>
        </p:spPr>
        <p:txBody>
          <a:bodyPr anchor="b">
            <a:normAutofit/>
          </a:bodyPr>
          <a:lstStyle/>
          <a:p>
            <a:r>
              <a:rPr lang="en-US" sz="4400" b="1" dirty="0"/>
              <a:t>Understanding Memory Processes</a:t>
            </a:r>
            <a:endParaRPr lang="en-US" b="1" dirty="0"/>
          </a:p>
        </p:txBody>
      </p:sp>
      <p:sp>
        <p:nvSpPr>
          <p:cNvPr id="4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4608575" y="2626613"/>
            <a:ext cx="7266771" cy="3888909"/>
          </a:xfrm>
        </p:spPr>
        <p:txBody>
          <a:bodyPr>
            <a:noAutofit/>
          </a:bodyPr>
          <a:lstStyle/>
          <a:p>
            <a:pPr marL="0" indent="0" algn="just">
              <a:buNone/>
            </a:pPr>
            <a:r>
              <a:rPr lang="en-US" sz="3000" b="1" i="0" u="none" strike="noStrike" baseline="0" dirty="0">
                <a:solidFill>
                  <a:srgbClr val="ED7D31"/>
                </a:solidFill>
                <a:latin typeface="Minion-Bold"/>
              </a:rPr>
              <a:t>1. Sensory Memory</a:t>
            </a:r>
          </a:p>
          <a:p>
            <a:pPr lvl="1" algn="just"/>
            <a:r>
              <a:rPr lang="en-US" sz="2800" i="0" u="none" strike="noStrike" baseline="0" dirty="0">
                <a:latin typeface="Minion-Bold"/>
              </a:rPr>
              <a:t>Sensory memory, also known as the sensory registers, Essentially, our senses (vision, hearing, smell, taste, and touch) are always very busy. </a:t>
            </a:r>
          </a:p>
          <a:p>
            <a:pPr lvl="1" algn="just"/>
            <a:r>
              <a:rPr lang="en-US" sz="2800" i="0" u="none" strike="noStrike" baseline="0" dirty="0">
                <a:latin typeface="Minion-Bold"/>
              </a:rPr>
              <a:t>We </a:t>
            </a:r>
            <a:r>
              <a:rPr lang="en-US" sz="2800" b="1" i="0" u="none" strike="noStrike" baseline="0" dirty="0">
                <a:latin typeface="Minion-Bold"/>
              </a:rPr>
              <a:t>hear, see, smell, taste, and touch </a:t>
            </a:r>
            <a:r>
              <a:rPr lang="en-US" sz="2800" i="0" u="none" strike="noStrike" baseline="0" dirty="0">
                <a:latin typeface="Minion-Bold"/>
              </a:rPr>
              <a:t>hundreds of stimuli each moment. Most of these stimuli are unimportant and are therefore quickly forgotten.</a:t>
            </a:r>
          </a:p>
          <a:p>
            <a:pPr algn="just">
              <a:buFont typeface="Wingdings" panose="05000000000000000000" pitchFamily="2" charset="2"/>
              <a:buChar char="§"/>
            </a:pPr>
            <a:endParaRPr lang="en-US" sz="3000" i="0" u="none" strike="noStrike" baseline="0" dirty="0">
              <a:latin typeface="Minion-Bold"/>
            </a:endParaRPr>
          </a:p>
        </p:txBody>
      </p:sp>
      <p:pic>
        <p:nvPicPr>
          <p:cNvPr id="5" name="Picture 4">
            <a:extLst>
              <a:ext uri="{FF2B5EF4-FFF2-40B4-BE49-F238E27FC236}">
                <a16:creationId xmlns:a16="http://schemas.microsoft.com/office/drawing/2014/main" id="{620C5A2D-E383-165D-D51E-B719815CB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4050"/>
            <a:ext cx="4465320" cy="4465320"/>
          </a:xfrm>
          <a:prstGeom prst="rect">
            <a:avLst/>
          </a:prstGeom>
        </p:spPr>
      </p:pic>
    </p:spTree>
    <p:extLst>
      <p:ext uri="{BB962C8B-B14F-4D97-AF65-F5344CB8AC3E}">
        <p14:creationId xmlns:p14="http://schemas.microsoft.com/office/powerpoint/2010/main" val="2555181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4597146" y="857249"/>
            <a:ext cx="7266770" cy="1374055"/>
          </a:xfrm>
        </p:spPr>
        <p:txBody>
          <a:bodyPr anchor="b">
            <a:normAutofit/>
          </a:bodyPr>
          <a:lstStyle/>
          <a:p>
            <a:r>
              <a:rPr lang="en-US" sz="4400" b="1" dirty="0"/>
              <a:t>Understanding Memory Processes</a:t>
            </a:r>
            <a:endParaRPr lang="en-US" b="1" dirty="0"/>
          </a:p>
        </p:txBody>
      </p:sp>
      <p:sp>
        <p:nvSpPr>
          <p:cNvPr id="4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4608575" y="2626613"/>
            <a:ext cx="7266771" cy="3888909"/>
          </a:xfrm>
        </p:spPr>
        <p:txBody>
          <a:bodyPr>
            <a:noAutofit/>
          </a:bodyPr>
          <a:lstStyle/>
          <a:p>
            <a:pPr marL="0" indent="0" algn="just">
              <a:buNone/>
            </a:pPr>
            <a:r>
              <a:rPr lang="en-US" sz="3000" b="1" i="0" u="none" strike="noStrike" baseline="0" dirty="0">
                <a:solidFill>
                  <a:srgbClr val="ED7D31"/>
                </a:solidFill>
                <a:latin typeface="Minion-Bold"/>
              </a:rPr>
              <a:t>2. Short-Term Memory</a:t>
            </a:r>
          </a:p>
          <a:p>
            <a:pPr lvl="1" algn="just"/>
            <a:r>
              <a:rPr lang="en-US" sz="2800" i="0" u="none" strike="noStrike" baseline="0" dirty="0">
                <a:latin typeface="Minion-Bold"/>
              </a:rPr>
              <a:t>Short-Term Memory is the process that goes from the sensory registers to the immediate memory.</a:t>
            </a:r>
          </a:p>
          <a:p>
            <a:pPr lvl="1" algn="just"/>
            <a:r>
              <a:rPr lang="en-US" sz="3000" i="0" u="none" strike="noStrike" baseline="0" dirty="0">
                <a:latin typeface="Minion-Bold"/>
              </a:rPr>
              <a:t>Short-term memory has two components: </a:t>
            </a:r>
          </a:p>
          <a:p>
            <a:pPr algn="just"/>
            <a:r>
              <a:rPr lang="en-US" sz="3400" i="0" u="none" strike="noStrike" baseline="0" dirty="0">
                <a:latin typeface="Minion-Bold"/>
              </a:rPr>
              <a:t>Immediate memory and </a:t>
            </a:r>
          </a:p>
          <a:p>
            <a:pPr algn="just"/>
            <a:r>
              <a:rPr lang="en-US" sz="3400" i="0" u="none" strike="noStrike" baseline="0" dirty="0">
                <a:latin typeface="Minion-Bold"/>
              </a:rPr>
              <a:t>Working memory</a:t>
            </a:r>
          </a:p>
        </p:txBody>
      </p:sp>
      <p:sp>
        <p:nvSpPr>
          <p:cNvPr id="10" name="AutoShape 2" descr="Short term memory Stock Photos, Royalty Free Short term memory Images |  Depositphotos">
            <a:extLst>
              <a:ext uri="{FF2B5EF4-FFF2-40B4-BE49-F238E27FC236}">
                <a16:creationId xmlns:a16="http://schemas.microsoft.com/office/drawing/2014/main" id="{B83623ED-5F16-64CC-BCD2-5C35889A1099}"/>
              </a:ext>
            </a:extLst>
          </p:cNvPr>
          <p:cNvSpPr>
            <a:spLocks noChangeAspect="1" noChangeArrowheads="1"/>
          </p:cNvSpPr>
          <p:nvPr/>
        </p:nvSpPr>
        <p:spPr bwMode="auto">
          <a:xfrm>
            <a:off x="5943600" y="3276600"/>
            <a:ext cx="2068830" cy="20688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12DC7057-5F26-3F47-5951-A009CF22DAF1}"/>
              </a:ext>
            </a:extLst>
          </p:cNvPr>
          <p:cNvPicPr>
            <a:picLocks noChangeAspect="1"/>
          </p:cNvPicPr>
          <p:nvPr/>
        </p:nvPicPr>
        <p:blipFill rotWithShape="1">
          <a:blip r:embed="rId2">
            <a:extLst>
              <a:ext uri="{28A0092B-C50C-407E-A947-70E740481C1C}">
                <a14:useLocalDpi xmlns:a14="http://schemas.microsoft.com/office/drawing/2010/main" val="0"/>
              </a:ext>
            </a:extLst>
          </a:blip>
          <a:srcRect l="13032" t="37167" r="63437" b="18833"/>
          <a:stretch/>
        </p:blipFill>
        <p:spPr>
          <a:xfrm>
            <a:off x="125730" y="2271518"/>
            <a:ext cx="4251960" cy="4472181"/>
          </a:xfrm>
          <a:prstGeom prst="rect">
            <a:avLst/>
          </a:prstGeom>
        </p:spPr>
      </p:pic>
    </p:spTree>
    <p:extLst>
      <p:ext uri="{BB962C8B-B14F-4D97-AF65-F5344CB8AC3E}">
        <p14:creationId xmlns:p14="http://schemas.microsoft.com/office/powerpoint/2010/main" val="3873555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5309D-5208-3FC5-D017-EAB14259AB5F}"/>
              </a:ext>
            </a:extLst>
          </p:cNvPr>
          <p:cNvSpPr>
            <a:spLocks noGrp="1"/>
          </p:cNvSpPr>
          <p:nvPr>
            <p:ph type="title"/>
          </p:nvPr>
        </p:nvSpPr>
        <p:spPr>
          <a:xfrm>
            <a:off x="4597146" y="857249"/>
            <a:ext cx="7266770" cy="1374055"/>
          </a:xfrm>
        </p:spPr>
        <p:txBody>
          <a:bodyPr anchor="b">
            <a:normAutofit/>
          </a:bodyPr>
          <a:lstStyle/>
          <a:p>
            <a:r>
              <a:rPr lang="en-US" sz="4400" b="1" dirty="0"/>
              <a:t>Understanding Memory Processes</a:t>
            </a:r>
            <a:endParaRPr lang="en-US" b="1" dirty="0"/>
          </a:p>
        </p:txBody>
      </p:sp>
      <p:sp>
        <p:nvSpPr>
          <p:cNvPr id="4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FFF76C-191E-23B0-8E62-75C3DFD18F3F}"/>
              </a:ext>
            </a:extLst>
          </p:cNvPr>
          <p:cNvSpPr>
            <a:spLocks noGrp="1"/>
          </p:cNvSpPr>
          <p:nvPr>
            <p:ph idx="1"/>
          </p:nvPr>
        </p:nvSpPr>
        <p:spPr>
          <a:xfrm>
            <a:off x="4608575" y="2626613"/>
            <a:ext cx="7266771" cy="3888909"/>
          </a:xfrm>
        </p:spPr>
        <p:txBody>
          <a:bodyPr>
            <a:noAutofit/>
          </a:bodyPr>
          <a:lstStyle/>
          <a:p>
            <a:pPr algn="just">
              <a:buFont typeface="Wingdings" panose="05000000000000000000" pitchFamily="2" charset="2"/>
              <a:buChar char="§"/>
            </a:pPr>
            <a:r>
              <a:rPr lang="en-US" sz="3000" b="1" i="0" u="none" strike="noStrike" baseline="0" dirty="0">
                <a:solidFill>
                  <a:srgbClr val="ED7D31"/>
                </a:solidFill>
                <a:latin typeface="Minion-Bold"/>
              </a:rPr>
              <a:t>Immediate memory </a:t>
            </a:r>
            <a:r>
              <a:rPr lang="en-US" sz="3000" i="0" u="none" strike="noStrike" baseline="0" dirty="0">
                <a:latin typeface="Minion-Bold"/>
              </a:rPr>
              <a:t>is related to the concept of consciousness. Whatever you currently are thinking about is in your immediate memory.</a:t>
            </a:r>
          </a:p>
          <a:p>
            <a:pPr algn="just">
              <a:buFont typeface="Wingdings" panose="05000000000000000000" pitchFamily="2" charset="2"/>
              <a:buChar char="§"/>
            </a:pPr>
            <a:r>
              <a:rPr lang="en-US" sz="3000" b="1" i="0" u="none" strike="noStrike" baseline="0" dirty="0">
                <a:solidFill>
                  <a:srgbClr val="ED7D31"/>
                </a:solidFill>
                <a:latin typeface="Minion-Bold"/>
              </a:rPr>
              <a:t>Working Memory. </a:t>
            </a:r>
            <a:r>
              <a:rPr lang="en-US" sz="3000" i="0" u="none" strike="noStrike" baseline="0" dirty="0">
                <a:latin typeface="Minion-Bold"/>
              </a:rPr>
              <a:t>To hold on to information and get it into your long-term memory, you must first move the material into the other part of your short-term memory, the working memory</a:t>
            </a:r>
          </a:p>
        </p:txBody>
      </p:sp>
      <p:sp>
        <p:nvSpPr>
          <p:cNvPr id="10" name="AutoShape 2" descr="Short term memory Stock Photos, Royalty Free Short term memory Images |  Depositphotos">
            <a:extLst>
              <a:ext uri="{FF2B5EF4-FFF2-40B4-BE49-F238E27FC236}">
                <a16:creationId xmlns:a16="http://schemas.microsoft.com/office/drawing/2014/main" id="{B83623ED-5F16-64CC-BCD2-5C35889A1099}"/>
              </a:ext>
            </a:extLst>
          </p:cNvPr>
          <p:cNvSpPr>
            <a:spLocks noChangeAspect="1" noChangeArrowheads="1"/>
          </p:cNvSpPr>
          <p:nvPr/>
        </p:nvSpPr>
        <p:spPr bwMode="auto">
          <a:xfrm>
            <a:off x="5943600" y="3276600"/>
            <a:ext cx="2068830" cy="20688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12DC7057-5F26-3F47-5951-A009CF22DAF1}"/>
              </a:ext>
            </a:extLst>
          </p:cNvPr>
          <p:cNvPicPr>
            <a:picLocks noChangeAspect="1"/>
          </p:cNvPicPr>
          <p:nvPr/>
        </p:nvPicPr>
        <p:blipFill rotWithShape="1">
          <a:blip r:embed="rId2">
            <a:extLst>
              <a:ext uri="{28A0092B-C50C-407E-A947-70E740481C1C}">
                <a14:useLocalDpi xmlns:a14="http://schemas.microsoft.com/office/drawing/2010/main" val="0"/>
              </a:ext>
            </a:extLst>
          </a:blip>
          <a:srcRect l="13032" t="37167" r="63437" b="18833"/>
          <a:stretch/>
        </p:blipFill>
        <p:spPr>
          <a:xfrm>
            <a:off x="125730" y="2271518"/>
            <a:ext cx="4251960" cy="4472181"/>
          </a:xfrm>
          <a:prstGeom prst="rect">
            <a:avLst/>
          </a:prstGeom>
        </p:spPr>
      </p:pic>
    </p:spTree>
    <p:extLst>
      <p:ext uri="{BB962C8B-B14F-4D97-AF65-F5344CB8AC3E}">
        <p14:creationId xmlns:p14="http://schemas.microsoft.com/office/powerpoint/2010/main" val="4005268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7998</TotalTime>
  <Words>1677</Words>
  <Application>Microsoft Office PowerPoint</Application>
  <PresentationFormat>Widescreen</PresentationFormat>
  <Paragraphs>168</Paragraphs>
  <Slides>32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Minion-Bold</vt:lpstr>
      <vt:lpstr>Minion-Regular</vt:lpstr>
      <vt:lpstr>Wingdings</vt:lpstr>
      <vt:lpstr>Office Theme</vt:lpstr>
      <vt:lpstr>Study Skills and Critical Thinking </vt:lpstr>
      <vt:lpstr>Learning Objectives</vt:lpstr>
      <vt:lpstr>PowerPoint Presentation</vt:lpstr>
      <vt:lpstr>Understanding Memory Processes</vt:lpstr>
      <vt:lpstr>Understanding Memory Processes</vt:lpstr>
      <vt:lpstr>Understanding Memory Processes</vt:lpstr>
      <vt:lpstr>Understanding Memory Processes</vt:lpstr>
      <vt:lpstr>Understanding Memory Processes</vt:lpstr>
      <vt:lpstr>Understanding Memory Processes</vt:lpstr>
      <vt:lpstr>Understanding Memory Processes</vt:lpstr>
      <vt:lpstr>WHY YOU NEED MEMORY STRATEGIES</vt:lpstr>
      <vt:lpstr>WHY YOU NEED MEMORY STRATEGIES</vt:lpstr>
      <vt:lpstr>GENERAL MEMORY STRATEGIES</vt:lpstr>
      <vt:lpstr>GENERAL MEMORY STRATEGIES</vt:lpstr>
      <vt:lpstr>GENERAL MEMORY STRATEGIES</vt:lpstr>
      <vt:lpstr>GENERAL MEMORY STRATEGIES</vt:lpstr>
      <vt:lpstr>SPECIFIC MEMORY STRATEGIES</vt:lpstr>
      <vt:lpstr>SPECIFIC MEMORY STRATEGIES</vt:lpstr>
      <vt:lpstr>SPECIFIC MEMORY STRATEGIES</vt:lpstr>
      <vt:lpstr>SPECIFIC MEMORY STRATEGIES</vt:lpstr>
      <vt:lpstr>SPECIFIC MEMORY STRATEGIES</vt:lpstr>
      <vt:lpstr>SPECIFIC MEMORY STRATEGIES</vt:lpstr>
      <vt:lpstr>SPECIFIC MEMORY STRATEGIES</vt:lpstr>
      <vt:lpstr>SPECIFIC MEMORY STRATEGIES</vt:lpstr>
      <vt:lpstr>SPECIFIC MEMORY STRATEGIES</vt:lpstr>
      <vt:lpstr>PowerPoint Presentation</vt:lpstr>
      <vt:lpstr>SPECIFIC MEMORY STRATEGIES</vt:lpstr>
      <vt:lpstr>PowerPoint Presentation</vt:lpstr>
      <vt:lpstr>SPECIFIC MEMORY STRATEGIES</vt:lpstr>
      <vt:lpstr>SPECIFIC MEMORY STRATEGIES</vt:lpstr>
      <vt:lpstr>SPECIFIC MEMORY STRATEGIES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Skills and Critical Thinking</dc:title>
  <dc:creator>Mahdi Mohamed</dc:creator>
  <cp:lastModifiedBy>Mohamed Salad Ibrahim</cp:lastModifiedBy>
  <cp:revision>28</cp:revision>
  <dcterms:created xsi:type="dcterms:W3CDTF">2023-10-27T18:24:18Z</dcterms:created>
  <dcterms:modified xsi:type="dcterms:W3CDTF">2023-11-18T13:14:21Z</dcterms:modified>
</cp:coreProperties>
</file>